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73" r:id="rId2"/>
    <p:sldId id="316" r:id="rId3"/>
    <p:sldId id="258" r:id="rId4"/>
    <p:sldId id="288" r:id="rId5"/>
    <p:sldId id="289" r:id="rId6"/>
    <p:sldId id="290" r:id="rId7"/>
    <p:sldId id="262" r:id="rId8"/>
    <p:sldId id="263" r:id="rId9"/>
    <p:sldId id="264" r:id="rId10"/>
    <p:sldId id="265" r:id="rId11"/>
    <p:sldId id="291" r:id="rId12"/>
    <p:sldId id="267" r:id="rId13"/>
    <p:sldId id="268" r:id="rId14"/>
    <p:sldId id="269" r:id="rId15"/>
    <p:sldId id="270" r:id="rId16"/>
    <p:sldId id="317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18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5"/>
  </p:normalViewPr>
  <p:slideViewPr>
    <p:cSldViewPr snapToGrid="0" showGuides="1">
      <p:cViewPr varScale="1">
        <p:scale>
          <a:sx n="98" d="100"/>
          <a:sy n="98" d="100"/>
        </p:scale>
        <p:origin x="200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98D8-B6F5-894E-922C-B25C5889A745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F9C3-6363-B641-8E78-CB12C491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3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91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428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617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2486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2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5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036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693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149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7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6274-EA00-B2C6-FF3A-ECCADE3A6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69" b="21894"/>
          <a:stretch/>
        </p:blipFill>
        <p:spPr>
          <a:xfrm rot="10800000" flipH="1">
            <a:off x="0" y="-1"/>
            <a:ext cx="8991244" cy="64785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64DB61-2F06-920B-3181-CE52BE1A2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27"/>
            <a:ext cx="2790962" cy="2417524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D4FEB0-8637-14DD-18AD-AEC16870C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4" y="1742215"/>
            <a:ext cx="5351391" cy="3209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D698418-2C00-A81B-0CA5-79E176F659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403786"/>
            <a:ext cx="5382277" cy="5706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A07D79D-8C99-3A77-6A8F-51DF1D6F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3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933E5-F114-E1D0-0AC2-E96DB2CADA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455F9-42E3-2192-750D-B67863CBA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936014"/>
            <a:ext cx="4271375" cy="292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74B0D-C0A6-5AAE-1F56-870BEB1C0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803" y="428364"/>
            <a:ext cx="3409392" cy="717767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9E165A2-DE6C-6171-914C-6C080D17987C}"/>
              </a:ext>
            </a:extLst>
          </p:cNvPr>
          <p:cNvSpPr txBox="1">
            <a:spLocks/>
          </p:cNvSpPr>
          <p:nvPr userDrawn="1"/>
        </p:nvSpPr>
        <p:spPr>
          <a:xfrm>
            <a:off x="4622105" y="600562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aseline="0" dirty="0">
                <a:solidFill>
                  <a:schemeClr val="bg1"/>
                </a:solidFill>
              </a:rPr>
              <a:t>Всероссийская просветительская Эстафета «Мои финансы»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CBDE2F3-AAFB-A62B-C038-D8AB12F1B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 descr="Рисунок 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8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2" descr="Рисунок 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1219170" lvl="1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828754" lvl="2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2438339" lvl="3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3047924" lvl="4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3657509" lvl="5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6pPr>
            <a:lvl7pPr marL="4267093" lvl="6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7pPr>
            <a:lvl8pPr marL="4876678" lvl="7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8pPr>
            <a:lvl9pPr marL="5486263" lvl="8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type="tx">
  <p:cSld name="Заголовок и пункты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 descr="Рисунок 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5pPr>
            <a:lvl6pPr marL="3657509" lvl="5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6pPr>
            <a:lvl7pPr marL="4267093" lvl="6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7pPr>
            <a:lvl8pPr marL="4876678" lvl="7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8pPr>
            <a:lvl9pPr marL="5486263" lvl="8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5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C07A-6089-E7BC-C63A-BF00B895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79B21-A8F9-9274-C6C8-E115DF85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A6BE-5AE4-3A99-4721-218075CF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2C4A67B-F3E9-6352-784B-3CF7FB8EB0C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F82F5577-BC4C-4587-E0CD-EC3B519D5927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6123E81-A85D-86B8-BC80-F1938C4A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BFD36EB8-8B70-574D-5744-59728B0AD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1247583"/>
            <a:ext cx="5866356" cy="561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1AF119-404D-4453-A4EB-D935308C7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300625" y="31811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666" y="1457081"/>
            <a:ext cx="5353834" cy="3943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066CC8-DA40-3D76-78E9-028A71984483}"/>
              </a:ext>
            </a:extLst>
          </p:cNvPr>
          <p:cNvCxnSpPr>
            <a:cxnSpLocks/>
          </p:cNvCxnSpPr>
          <p:nvPr userDrawn="1"/>
        </p:nvCxnSpPr>
        <p:spPr>
          <a:xfrm>
            <a:off x="5654458" y="496019"/>
            <a:ext cx="3549041" cy="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F8CD-8C3A-E7AD-95C3-097E7EFAC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1D110-7B64-5A26-A7C7-C5CC9B5F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206A-598B-EF41-DC3F-B34DD502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802FDB-77E6-9FAE-5629-694BA570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0C62C-C691-00AB-5D9D-C10686F8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6B1D2BF2-F2D5-504E-0239-DE918A659EC7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1D900-237D-55EE-BF0F-81F745A2A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3BFF26-D308-AE5F-D044-087779FE7BE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EF7B9B3B-420E-58C1-B3E8-DC61B62C6240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7923A10-1A67-0151-2665-DBC2B06E5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450FB5-20FC-0956-9638-088F4E8EE3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3A5ED2-B378-9AD6-917D-725474079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8" b="946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15ED6F1-5344-6DCD-5D59-7B251AD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«Мои финансы»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DF7F3AED-0F1F-7ED4-1803-9FDE3211AB26}"/>
              </a:ext>
            </a:extLst>
          </p:cNvPr>
          <p:cNvSpPr/>
          <p:nvPr userDrawn="1"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5D62F56-7BE2-3C08-687C-D67DA75016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522" y="2544895"/>
            <a:ext cx="5382277" cy="37243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3B3C2-43C7-9184-16C1-1C03FB836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9B0D1-EEEA-DFC2-3571-9FC12232A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3825"/>
            <a:ext cx="12192000" cy="104176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:a16="http://schemas.microsoft.com/office/drawing/2014/main" id="{B29D6256-3101-0354-4922-8F7163B1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8723" y="987425"/>
            <a:ext cx="11273425" cy="4323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BEBF615-BFF1-5B58-17CA-1E7C531E36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2965" y="5437345"/>
            <a:ext cx="8029184" cy="728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A01B92B-63B5-2CF6-BECB-5F9AF6C1470C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F4D3B-9467-2460-32E8-A8298B491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45CC32-04C5-CBC1-D2E9-3CC391BCB921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B64B548-F086-435B-F59A-5664B32A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0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CC83D9-C113-F44F-25EC-9DA3AA9F8655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91E3A-F302-8C33-949D-A7C863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13DEE-0544-A696-8694-291E83391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5E1DB-13D5-6856-A976-5EC9E8C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A186D4-F71F-9ADD-97A1-028D75F14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CAB410-293D-6753-E33E-2FF8D6B398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46814-A6C3-23F5-E1EC-B250EF0A5838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E8C1962-FAA6-949F-BBF9-E669C8B1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62E4B-999A-818A-D16A-B403E4456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34685A-3347-81B7-E078-4D2DB96EE0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F512D99E-7BAD-E6A4-674E-FBFF9E7D5C35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EFDF5-D10C-2EC0-592E-082CCC611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F80196-5A53-441D-94B4-15325C31F05F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6C35-B571-2DC3-6A46-1911C86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8E508-692E-9928-F04C-85AD89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4F214-EED8-1CA1-B0E8-95F5287F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214B2-9BA5-C704-8BDF-F62B3A219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1105D68-D526-C006-1B21-13FE87E66FC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30727-8C57-016F-3AE1-B81A3409E9B9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4D6A6674-3EBA-0396-35A2-6FE66B856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2113D-149A-0646-7619-8C87579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A1909-A32D-5265-F04E-7A4F31F4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D6998-E821-5B38-487D-822D40F421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28631" y="220249"/>
            <a:ext cx="2712186" cy="5149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0844E-C87F-A078-9504-90D8F9C40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1" r:id="rId5"/>
    <p:sldLayoutId id="2147483654" r:id="rId6"/>
    <p:sldLayoutId id="2147483657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s.ru/inflyaciya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calc/deposi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;p1">
            <a:extLst>
              <a:ext uri="{FF2B5EF4-FFF2-40B4-BE49-F238E27FC236}">
                <a16:creationId xmlns:a16="http://schemas.microsoft.com/office/drawing/2014/main" id="{F3542CAD-F70E-E612-D73D-4DE3D1C44184}"/>
              </a:ext>
            </a:extLst>
          </p:cNvPr>
          <p:cNvSpPr txBox="1"/>
          <p:nvPr/>
        </p:nvSpPr>
        <p:spPr>
          <a:xfrm>
            <a:off x="777620" y="2923785"/>
            <a:ext cx="6660410" cy="226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5333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Первые деньги – как управлять</a:t>
            </a:r>
            <a:endParaRPr lang="ru-RU" sz="5333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32D889-F5CD-7853-BFAB-3390F283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61" y="299240"/>
            <a:ext cx="3283748" cy="691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E93F6-AAC6-A855-CC08-F8F7C7055260}"/>
              </a:ext>
            </a:extLst>
          </p:cNvPr>
          <p:cNvSpPr txBox="1"/>
          <p:nvPr/>
        </p:nvSpPr>
        <p:spPr>
          <a:xfrm>
            <a:off x="3492425" y="1148668"/>
            <a:ext cx="4350105" cy="55399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aleway" pitchFamily="2" charset="0"/>
                <a:cs typeface="Arial" panose="020B0604020202020204" pitchFamily="34" charset="0"/>
              </a:rPr>
              <a:t>Второй этап Всероссийской просветительской Эстафеты «Мои финансы»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D20B28-4730-2267-D748-EA5C0111D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20532" y="3078034"/>
            <a:ext cx="2731607" cy="36538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C8B2D6C-946F-7B4C-1EF5-C4D7C72855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194" y="1977307"/>
            <a:ext cx="1527508" cy="47227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824F3E-6426-F5D5-5044-24E969AFE6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00035"/>
            <a:ext cx="12192001" cy="20981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9E5258-6668-6B10-629B-7D0B628023CE}"/>
              </a:ext>
            </a:extLst>
          </p:cNvPr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97;p1">
            <a:extLst>
              <a:ext uri="{FF2B5EF4-FFF2-40B4-BE49-F238E27FC236}">
                <a16:creationId xmlns:a16="http://schemas.microsoft.com/office/drawing/2014/main" id="{4567CB1C-6941-7CAC-BC86-D9F92EE9F990}"/>
              </a:ext>
            </a:extLst>
          </p:cNvPr>
          <p:cNvGrpSpPr/>
          <p:nvPr/>
        </p:nvGrpSpPr>
        <p:grpSpPr>
          <a:xfrm>
            <a:off x="8679180" y="418162"/>
            <a:ext cx="3214309" cy="848872"/>
            <a:chOff x="0" y="0"/>
            <a:chExt cx="7961408" cy="2092117"/>
          </a:xfrm>
        </p:grpSpPr>
        <p:sp>
          <p:nvSpPr>
            <p:cNvPr id="3" name="Google Shape;98;p1">
              <a:extLst>
                <a:ext uri="{FF2B5EF4-FFF2-40B4-BE49-F238E27FC236}">
                  <a16:creationId xmlns:a16="http://schemas.microsoft.com/office/drawing/2014/main" id="{BCB950D1-63BD-1911-1425-46A7ED75D470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 extrusionOk="0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4" name="Google Shape;99;p1">
              <a:extLst>
                <a:ext uri="{FF2B5EF4-FFF2-40B4-BE49-F238E27FC236}">
                  <a16:creationId xmlns:a16="http://schemas.microsoft.com/office/drawing/2014/main" id="{1999679D-6DEA-BDCE-FD8A-2335DD671EBF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 extrusionOk="0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84615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9A89B-EB64-64BA-1C42-1BFE405D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Сколько и как сберегать?</a:t>
            </a:r>
            <a:endParaRPr lang="ru-RU" sz="3200" dirty="0"/>
          </a:p>
        </p:txBody>
      </p:sp>
      <p:graphicFrame>
        <p:nvGraphicFramePr>
          <p:cNvPr id="216" name="Google Shape;216;p10"/>
          <p:cNvGraphicFramePr/>
          <p:nvPr>
            <p:extLst>
              <p:ext uri="{D42A27DB-BD31-4B8C-83A1-F6EECF244321}">
                <p14:modId xmlns:p14="http://schemas.microsoft.com/office/powerpoint/2010/main" val="3486609325"/>
              </p:ext>
            </p:extLst>
          </p:nvPr>
        </p:nvGraphicFramePr>
        <p:xfrm>
          <a:off x="2813456" y="3154019"/>
          <a:ext cx="8837856" cy="24251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45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5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4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+mn-lt"/>
                        </a:rPr>
                        <a:t>Наличные деньги</a:t>
                      </a:r>
                      <a:endParaRPr sz="2000" b="1">
                        <a:latin typeface="+mn-lt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+mn-lt"/>
                        </a:rPr>
                        <a:t>Вклады</a:t>
                      </a:r>
                      <a:endParaRPr sz="2000" b="1">
                        <a:latin typeface="+mn-lt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latin typeface="+mn-lt"/>
                        </a:rPr>
                        <a:t>Инвестиции</a:t>
                      </a:r>
                      <a:endParaRPr sz="2000" b="1" dirty="0">
                        <a:latin typeface="+mn-lt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71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рубли</a:t>
                      </a:r>
                      <a:endParaRPr sz="18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валюта</a:t>
                      </a:r>
                      <a:endParaRPr sz="1800" dirty="0">
                        <a:latin typeface="+mn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latin typeface="+mn-lt"/>
                        </a:rPr>
                        <a:t>вклады до востребования</a:t>
                      </a:r>
                      <a:endParaRPr sz="1800">
                        <a:latin typeface="+mn-lt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>
                          <a:latin typeface="+mn-lt"/>
                        </a:rPr>
                        <a:t>срочные вклады</a:t>
                      </a:r>
                      <a:endParaRPr sz="1800">
                        <a:latin typeface="+mn-lt"/>
                      </a:endParaRPr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ценные бумаги</a:t>
                      </a:r>
                      <a:endParaRPr sz="18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драгоценные металлы</a:t>
                      </a:r>
                      <a:endParaRPr sz="18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художественные ценности</a:t>
                      </a:r>
                      <a:endParaRPr sz="18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>
                          <a:latin typeface="+mn-lt"/>
                        </a:rPr>
                        <a:t>коллекционные объекты и др.</a:t>
                      </a:r>
                      <a:endParaRPr sz="1800" dirty="0">
                        <a:latin typeface="+mn-lt"/>
                      </a:endParaRPr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9" name="Google Shape;219;p10"/>
          <p:cNvSpPr txBox="1"/>
          <p:nvPr/>
        </p:nvSpPr>
        <p:spPr>
          <a:xfrm>
            <a:off x="2657955" y="1955732"/>
            <a:ext cx="84871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Ежемесячно нужно откладывать </a:t>
            </a:r>
            <a:r>
              <a:rPr lang="ru-RU" sz="2400" b="1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10-30% от зарплаты</a:t>
            </a:r>
            <a:br>
              <a:rPr lang="ru-RU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«Финансовая подушка» должна составлять</a:t>
            </a:r>
            <a:br>
              <a:rPr lang="ru-RU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не менее </a:t>
            </a:r>
            <a:r>
              <a:rPr lang="ru-RU" sz="2400" b="1" dirty="0">
                <a:solidFill>
                  <a:schemeClr val="accent3"/>
                </a:solidFill>
                <a:ea typeface="Calibri"/>
                <a:cs typeface="Calibri"/>
                <a:sym typeface="Calibri"/>
              </a:rPr>
              <a:t>3-6 зарплат</a:t>
            </a:r>
            <a:endParaRPr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1021495" y="2870409"/>
            <a:ext cx="4998061" cy="25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простота и понятность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ликвидность (легкость использования денег для платежа)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6843003" y="2870409"/>
            <a:ext cx="4998061" cy="289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риск кражи, пожара, потери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риск импульсивной траты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риск обесценения в результате инфляции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1932586" y="2220919"/>
            <a:ext cx="28620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A8D08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ПРЕИМУЩЕСТВА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7524166" y="2220919"/>
            <a:ext cx="2735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F4B08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НЕДОСТАТКИ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4794638" y="5090549"/>
            <a:ext cx="6652591" cy="8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sz="24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Получится ли на самом деле сберечь деньги, если хранить их в наличной форме?</a:t>
            </a: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988F0-5639-AF49-B38F-7742F234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24629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Наличные сбережения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051495-5A0D-04CA-219E-9E1F39D91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281" y="5125738"/>
            <a:ext cx="1361659" cy="83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/>
          <p:nvPr/>
        </p:nvSpPr>
        <p:spPr>
          <a:xfrm>
            <a:off x="925662" y="1600850"/>
            <a:ext cx="10222068" cy="85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400" b="1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Инфляция </a:t>
            </a:r>
            <a:r>
              <a:rPr lang="ru-RU" sz="24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– это процесс повышения общего уровня цен и снижения покупательной способности денег </a:t>
            </a:r>
            <a:endParaRPr sz="2400" dirty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4950515" y="6113625"/>
            <a:ext cx="3929736" cy="514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Инфляция в России с 2000 по 2024 год</a:t>
            </a:r>
            <a:b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Источник: https://calcus.ru/inflyaciya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4975" y="2401311"/>
            <a:ext cx="8532755" cy="359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1BEE-BA23-11B4-F490-19942943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Инфляция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/>
          <p:nvPr/>
        </p:nvSpPr>
        <p:spPr>
          <a:xfrm>
            <a:off x="2079442" y="2307954"/>
            <a:ext cx="1112839" cy="592137"/>
          </a:xfrm>
          <a:prstGeom prst="ellipse">
            <a:avLst/>
          </a:prstGeom>
          <a:noFill/>
          <a:ln w="38100" cap="flat" cmpd="sng">
            <a:solidFill>
              <a:srgbClr val="2992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591" b="1">
                <a:solidFill>
                  <a:srgbClr val="349737"/>
                </a:solidFill>
                <a:latin typeface="Calibri"/>
                <a:ea typeface="Calibri"/>
                <a:cs typeface="Calibri"/>
                <a:sym typeface="Calibri"/>
              </a:rPr>
              <a:t>6+</a:t>
            </a:r>
            <a:endParaRPr sz="1851" b="1">
              <a:solidFill>
                <a:srgbClr val="349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5271719" y="2310029"/>
            <a:ext cx="1111251" cy="592137"/>
          </a:xfrm>
          <a:prstGeom prst="ellipse">
            <a:avLst/>
          </a:prstGeom>
          <a:noFill/>
          <a:ln w="38100" cap="flat" cmpd="sng">
            <a:solidFill>
              <a:srgbClr val="2992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591" b="1">
                <a:solidFill>
                  <a:srgbClr val="349737"/>
                </a:solidFill>
                <a:latin typeface="Calibri"/>
                <a:ea typeface="Calibri"/>
                <a:cs typeface="Calibri"/>
                <a:sym typeface="Calibri"/>
              </a:rPr>
              <a:t>14+</a:t>
            </a:r>
            <a:endParaRPr sz="1851" b="1">
              <a:solidFill>
                <a:srgbClr val="349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/>
          <p:nvPr/>
        </p:nvSpPr>
        <p:spPr>
          <a:xfrm>
            <a:off x="8387515" y="2298416"/>
            <a:ext cx="1112837" cy="592137"/>
          </a:xfrm>
          <a:prstGeom prst="ellipse">
            <a:avLst/>
          </a:prstGeom>
          <a:noFill/>
          <a:ln w="38100" cap="flat" cmpd="sng">
            <a:solidFill>
              <a:srgbClr val="2992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591" b="1">
                <a:solidFill>
                  <a:srgbClr val="349737"/>
                </a:solidFill>
                <a:latin typeface="Calibri"/>
                <a:ea typeface="Calibri"/>
                <a:cs typeface="Calibri"/>
                <a:sym typeface="Calibri"/>
              </a:rPr>
              <a:t>18+</a:t>
            </a:r>
            <a:endParaRPr sz="1851" b="1">
              <a:solidFill>
                <a:srgbClr val="349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4750512" y="3124906"/>
            <a:ext cx="2921000" cy="12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личная</a:t>
            </a:r>
            <a:b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дебетовая карта</a:t>
            </a:r>
            <a:endParaRPr sz="240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вклады</a:t>
            </a:r>
            <a:endParaRPr sz="2400"/>
          </a:p>
        </p:txBody>
      </p:sp>
      <p:sp>
        <p:nvSpPr>
          <p:cNvPr id="254" name="Google Shape;254;p13"/>
          <p:cNvSpPr txBox="1"/>
          <p:nvPr/>
        </p:nvSpPr>
        <p:spPr>
          <a:xfrm>
            <a:off x="1314993" y="3124906"/>
            <a:ext cx="2759075" cy="12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карта, дополнительная к родительской</a:t>
            </a:r>
            <a:endParaRPr sz="2400" dirty="0"/>
          </a:p>
        </p:txBody>
      </p:sp>
      <p:sp>
        <p:nvSpPr>
          <p:cNvPr id="255" name="Google Shape;255;p13"/>
          <p:cNvSpPr txBox="1"/>
          <p:nvPr/>
        </p:nvSpPr>
        <p:spPr>
          <a:xfrm>
            <a:off x="7808375" y="3127822"/>
            <a:ext cx="2854325" cy="120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кредиты</a:t>
            </a:r>
            <a:endParaRPr sz="240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личная кредитная карта</a:t>
            </a:r>
            <a:endParaRPr sz="2400"/>
          </a:p>
        </p:txBody>
      </p:sp>
      <p:sp>
        <p:nvSpPr>
          <p:cNvPr id="258" name="Google Shape;258;p13"/>
          <p:cNvSpPr txBox="1"/>
          <p:nvPr/>
        </p:nvSpPr>
        <p:spPr>
          <a:xfrm>
            <a:off x="4903304" y="5360044"/>
            <a:ext cx="5902516" cy="8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sz="280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Какие из перечисленных банковских услуг связаны со сбережениями?</a:t>
            </a:r>
            <a:endParaRPr sz="1400" dirty="0">
              <a:solidFill>
                <a:schemeClr val="accent3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FA9AF5-2496-7B23-8002-B8474961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49315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 какого возраста можно пользоваться услугами банков?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D1303F-A00B-D4A3-BDB4-FA2B011033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198" y="5360043"/>
            <a:ext cx="1361659" cy="83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A0C5E-B406-E377-120B-783B3C0D3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88" y="4809568"/>
            <a:ext cx="8764164" cy="1867849"/>
          </a:xfrm>
          <a:prstGeom prst="rect">
            <a:avLst/>
          </a:prstGeom>
        </p:spPr>
      </p:pic>
      <p:sp>
        <p:nvSpPr>
          <p:cNvPr id="265" name="Google Shape;265;p14"/>
          <p:cNvSpPr txBox="1"/>
          <p:nvPr/>
        </p:nvSpPr>
        <p:spPr>
          <a:xfrm>
            <a:off x="1021495" y="2843904"/>
            <a:ext cx="4998061" cy="25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защищенность от кражи, пожара и т.п.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вклады защищены Системой страхования вкладов (ССВ) в пределах 1,4 млн рублей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удобство использования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6947207" y="2843905"/>
            <a:ext cx="4998061" cy="10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риск импульсивной траты;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низкий процент, не защищающий</a:t>
            </a:r>
            <a:b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от инфляции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1932586" y="2220556"/>
            <a:ext cx="28620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A8D08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ПРЕИМУЩЕСТВА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7628370" y="2194414"/>
            <a:ext cx="2735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F4B08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НЕДОСТАТКИ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4280452" y="4847675"/>
            <a:ext cx="7315200" cy="154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На счетах «до востребования»</a:t>
            </a:r>
            <a:br>
              <a:rPr lang="ru-RU" sz="26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имеет смысл хранить средства для текущего использования</a:t>
            </a:r>
            <a:endParaRPr sz="2600" b="1" dirty="0">
              <a:solidFill>
                <a:schemeClr val="accent5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DD73-00A7-93A4-56E6-14B6C593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Вклад до востребования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/>
          <p:nvPr/>
        </p:nvSpPr>
        <p:spPr>
          <a:xfrm>
            <a:off x="1021495" y="2870409"/>
            <a:ext cx="4998061" cy="25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защищенность от кражи, пожара и т.п.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вклады защищены Системой страхования вкладов (ССВ) в пределах 1,4 млн. рублей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высокий процент</a:t>
            </a:r>
            <a:endParaRPr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меньший риск импульсивной траты</a:t>
            </a:r>
            <a:endParaRPr/>
          </a:p>
        </p:txBody>
      </p:sp>
      <p:sp>
        <p:nvSpPr>
          <p:cNvPr id="281" name="Google Shape;281;p15"/>
          <p:cNvSpPr txBox="1"/>
          <p:nvPr/>
        </p:nvSpPr>
        <p:spPr>
          <a:xfrm>
            <a:off x="6364112" y="2870410"/>
            <a:ext cx="4998061" cy="289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1" indent="-342900">
              <a:lnSpc>
                <a:spcPct val="90000"/>
              </a:lnSpc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ограничение использования средств в течение срока вклада</a:t>
            </a:r>
            <a:endParaRPr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1932586" y="2247061"/>
            <a:ext cx="28620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A8D08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ПРЕИМУЩЕСТВА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Google Shape;283;p15"/>
          <p:cNvSpPr txBox="1"/>
          <p:nvPr/>
        </p:nvSpPr>
        <p:spPr>
          <a:xfrm>
            <a:off x="7045275" y="2220919"/>
            <a:ext cx="2735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400" b="1">
                <a:solidFill>
                  <a:srgbClr val="F4B08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НЕДОСТАТКИ</a:t>
            </a:r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08865-926F-B441-EB0C-8E446821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Срочный вклад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6A195-7A7A-9436-27CE-4B8FDCBC9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010" y="983974"/>
            <a:ext cx="7239990" cy="5181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A3CD-7DF9-E306-A9C8-A2260EED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8472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dirty="0"/>
              <a:t>Дискуссия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893C0-09A4-9028-24AA-7F9F34F7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8672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На что нужно обратить внимание при выборе вклада?</a:t>
            </a:r>
          </a:p>
        </p:txBody>
      </p:sp>
    </p:spTree>
    <p:extLst>
      <p:ext uri="{BB962C8B-B14F-4D97-AF65-F5344CB8AC3E}">
        <p14:creationId xmlns:p14="http://schemas.microsoft.com/office/powerpoint/2010/main" val="41602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/>
          <p:nvPr/>
        </p:nvSpPr>
        <p:spPr>
          <a:xfrm>
            <a:off x="925661" y="2080675"/>
            <a:ext cx="5170339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Факторы выбора вклада: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валюта вклада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срок вклада и процентная ставка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наличие капитализации процентов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периодичность начисления процентов</a:t>
            </a:r>
            <a:endParaRPr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51104-E01A-CD20-8EC9-6C08A052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6E0498-AA44-3C29-8704-0B5E78D6F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669" y="3429000"/>
            <a:ext cx="6192077" cy="32126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/>
        </p:nvSpPr>
        <p:spPr>
          <a:xfrm>
            <a:off x="5948234" y="1905650"/>
            <a:ext cx="4950355" cy="24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Факторы выбора вклада: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валюта вклада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срок вклада и процентная ставка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наличие капитализации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периодичность начисления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5948234" y="4344050"/>
            <a:ext cx="4950355" cy="2427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Варианты: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российский рубль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иностранная валюта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endParaRPr sz="2000" dirty="0">
              <a:solidFill>
                <a:srgbClr val="A5A5A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14" name="Google Shape;314;p18"/>
          <p:cNvSpPr txBox="1"/>
          <p:nvPr/>
        </p:nvSpPr>
        <p:spPr>
          <a:xfrm>
            <a:off x="1772480" y="2170693"/>
            <a:ext cx="3912702" cy="325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Хранить средства лучше всего в той валюте, </a:t>
            </a:r>
            <a:r>
              <a:rPr lang="ru-RU" sz="2600" b="1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в которой вы получаете доход</a:t>
            </a:r>
            <a:br>
              <a:rPr lang="ru-RU" sz="26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и осуществляете расходы</a:t>
            </a:r>
            <a:endParaRPr sz="2600" b="1" dirty="0">
              <a:solidFill>
                <a:schemeClr val="accen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90BAC85-A62B-5E15-9439-026891C3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184CD1-84FD-B3C8-8177-59FC69914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39" y="2978578"/>
            <a:ext cx="532572" cy="812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C9E603-B5FB-3E33-D7AD-53F0A699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88" y="4809568"/>
            <a:ext cx="8764164" cy="1867849"/>
          </a:xfrm>
          <a:prstGeom prst="rect">
            <a:avLst/>
          </a:prstGeom>
        </p:spPr>
      </p:pic>
      <p:sp>
        <p:nvSpPr>
          <p:cNvPr id="320" name="Google Shape;320;p19"/>
          <p:cNvSpPr txBox="1"/>
          <p:nvPr/>
        </p:nvSpPr>
        <p:spPr>
          <a:xfrm>
            <a:off x="925662" y="1600850"/>
            <a:ext cx="4206242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Факторы выбора вклада: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валюта вклада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срок вклада и процентная ставка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наличие капитализации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периодичность начисления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5833608" y="1600850"/>
            <a:ext cx="4950355" cy="292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Срок вклада: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от 1 месяца до 3-5 лет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Процентная ставка: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связь между уровнем процентной ставки и сроком вклада неоднозначна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если снять деньги досрочно, банк выплатит проценты по самой минимальной ставке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endParaRPr sz="2000">
              <a:solidFill>
                <a:srgbClr val="A5A5A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4625009" y="5152815"/>
            <a:ext cx="6228526" cy="8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Чтобы сделать вклад под максимальный процент, нужно внимательно изучить всю линейку срочных вкладов</a:t>
            </a:r>
            <a:endParaRPr sz="26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B6A1A-9441-EBD9-C4BC-382D5ABB6F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EFC20C-37CE-D4A2-23E4-1C88D7FA9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6" b="14951"/>
          <a:stretch/>
        </p:blipFill>
        <p:spPr>
          <a:xfrm>
            <a:off x="653955" y="-1"/>
            <a:ext cx="11151358" cy="6858001"/>
          </a:xfrm>
          <a:prstGeom prst="rect">
            <a:avLst/>
          </a:prstGeom>
        </p:spPr>
      </p:pic>
      <p:sp>
        <p:nvSpPr>
          <p:cNvPr id="7" name="Google Shape;100;p4">
            <a:extLst>
              <a:ext uri="{FF2B5EF4-FFF2-40B4-BE49-F238E27FC236}">
                <a16:creationId xmlns:a16="http://schemas.microsoft.com/office/drawing/2014/main" id="{B1FB90DD-0223-A22F-8F12-FDE8C3428059}"/>
              </a:ext>
            </a:extLst>
          </p:cNvPr>
          <p:cNvSpPr txBox="1"/>
          <p:nvPr/>
        </p:nvSpPr>
        <p:spPr>
          <a:xfrm>
            <a:off x="1087271" y="3446059"/>
            <a:ext cx="3667600" cy="132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0000"/>
              </a:lnSpc>
              <a:buClr>
                <a:schemeClr val="accent2"/>
              </a:buClr>
              <a:buSzPts val="6000"/>
            </a:pPr>
            <a:r>
              <a:rPr lang="ru-RU" sz="6400" b="1" dirty="0">
                <a:solidFill>
                  <a:schemeClr val="accent1"/>
                </a:solidFill>
                <a:latin typeface="Raleway" pitchFamily="2" charset="0"/>
                <a:ea typeface="Calibri"/>
                <a:cs typeface="Calibri"/>
                <a:sym typeface="Calibri"/>
              </a:rPr>
              <a:t>1. лекция</a:t>
            </a:r>
            <a:endParaRPr lang="ru-RU" sz="6400" b="1" dirty="0">
              <a:solidFill>
                <a:schemeClr val="accent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4CB167-B4E7-0F94-132D-35CD6986D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88" y="4809568"/>
            <a:ext cx="8764164" cy="1867849"/>
          </a:xfrm>
          <a:prstGeom prst="rect">
            <a:avLst/>
          </a:prstGeom>
        </p:spPr>
      </p:pic>
      <p:sp>
        <p:nvSpPr>
          <p:cNvPr id="332" name="Google Shape;332;p20"/>
          <p:cNvSpPr txBox="1"/>
          <p:nvPr/>
        </p:nvSpPr>
        <p:spPr>
          <a:xfrm>
            <a:off x="925661" y="1778777"/>
            <a:ext cx="4950355" cy="347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Факторы выбора вклада: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валюта вклада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срок вклада и процентная ставка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наличие капитализации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периодичность начисления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Google Shape;334;p20"/>
          <p:cNvSpPr txBox="1"/>
          <p:nvPr/>
        </p:nvSpPr>
        <p:spPr>
          <a:xfrm>
            <a:off x="6096000" y="1778777"/>
            <a:ext cx="4950355" cy="347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Без капитализации: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проценты начисляются только на первоначальную сумму вклада («простые» проценты)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 капитализацией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проценты начисляются на сумму вклада и проценты, накопленные ранее («сложные» проценты)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endParaRPr sz="2000">
              <a:solidFill>
                <a:srgbClr val="A5A5A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>
            <a:off x="4280452" y="5075583"/>
            <a:ext cx="6985887" cy="107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Вклад с капитализацией более выгоден</a:t>
            </a:r>
            <a:b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для вкладчика, чем вклад без капитализации</a:t>
            </a:r>
            <a:b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с такой же процентной ставкой</a:t>
            </a:r>
            <a:endParaRPr sz="26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2B1BE7-318D-3CF6-98D3-ABF005BC57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 txBox="1"/>
          <p:nvPr/>
        </p:nvSpPr>
        <p:spPr>
          <a:xfrm>
            <a:off x="925661" y="2168034"/>
            <a:ext cx="4950355" cy="440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Факторы выбора вклада: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валюта вклада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срок вклада и процентная ставка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наличие капитализации процентов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периодичность начисления процентов</a:t>
            </a:r>
            <a:endParaRPr sz="2000" dirty="0"/>
          </a:p>
        </p:txBody>
      </p:sp>
      <p:graphicFrame>
        <p:nvGraphicFramePr>
          <p:cNvPr id="346" name="Google Shape;346;p21"/>
          <p:cNvGraphicFramePr/>
          <p:nvPr>
            <p:extLst>
              <p:ext uri="{D42A27DB-BD31-4B8C-83A1-F6EECF244321}">
                <p14:modId xmlns:p14="http://schemas.microsoft.com/office/powerpoint/2010/main" val="183581370"/>
              </p:ext>
            </p:extLst>
          </p:nvPr>
        </p:nvGraphicFramePr>
        <p:xfrm>
          <a:off x="6196717" y="2168034"/>
          <a:ext cx="5591100" cy="37557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0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Время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Простые </a:t>
                      </a:r>
                      <a:br>
                        <a:rPr lang="ru-RU" sz="1600" u="none" strike="noStrike" cap="none"/>
                      </a:br>
                      <a:r>
                        <a:rPr lang="ru-RU" sz="1600" u="none" strike="noStrike" cap="none"/>
                        <a:t>проценты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Сложные </a:t>
                      </a:r>
                      <a:br>
                        <a:rPr lang="ru-RU" sz="1600" u="none" strike="noStrike" cap="none"/>
                      </a:br>
                      <a:r>
                        <a:rPr lang="ru-RU" sz="1600" u="none" strike="noStrike" cap="none"/>
                        <a:t>проценты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Начальная сумма</a:t>
                      </a:r>
                      <a:endParaRPr sz="1600" u="none" strike="noStrike" cap="none" dirty="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100 000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100 000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1 год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110 000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110 000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3 года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130 000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133 100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5 лет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150 000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161 051</a:t>
                      </a:r>
                      <a:endParaRPr sz="1600" u="none" strike="noStrike" cap="none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10 лет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200 000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259 374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15 лет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250 000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417 725</a:t>
                      </a:r>
                      <a:endParaRPr sz="150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Через 20 лет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300 000</a:t>
                      </a:r>
                      <a:endParaRPr sz="1500"/>
                    </a:p>
                  </a:txBody>
                  <a:tcPr marL="91451" marR="91451" marT="45700" marB="457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/>
                        <a:t>672 750</a:t>
                      </a:r>
                      <a:endParaRPr sz="1500" dirty="0"/>
                    </a:p>
                  </a:txBody>
                  <a:tcPr marL="91451" marR="91451" marT="45700" marB="45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" name="Google Shape;347;p21"/>
          <p:cNvSpPr txBox="1"/>
          <p:nvPr/>
        </p:nvSpPr>
        <p:spPr>
          <a:xfrm>
            <a:off x="6196717" y="1729693"/>
            <a:ext cx="5591091" cy="73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Размещение денег на 20 лет  под 10% годовых</a:t>
            </a:r>
            <a:endParaRPr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1CD275-03A0-764D-B49F-94DC93CAD7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D7FFC8-6606-3BCF-FF8C-9E0E5DD7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288" y="4809568"/>
            <a:ext cx="8764164" cy="1867849"/>
          </a:xfrm>
          <a:prstGeom prst="rect">
            <a:avLst/>
          </a:prstGeom>
        </p:spPr>
      </p:pic>
      <p:sp>
        <p:nvSpPr>
          <p:cNvPr id="354" name="Google Shape;354;p22"/>
          <p:cNvSpPr txBox="1"/>
          <p:nvPr/>
        </p:nvSpPr>
        <p:spPr>
          <a:xfrm>
            <a:off x="925661" y="2048432"/>
            <a:ext cx="4950355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Факторы выбора вклада: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валюта вклада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срок вклада и процентная ставка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наличие капитализации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периодичность начисления процентов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6096000" y="2048432"/>
            <a:ext cx="4950355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Периодичность начисления: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ежемесячно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ежеквартально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ежегодно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 конце срока вклада </a:t>
            </a:r>
            <a:endParaRPr sz="200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4996070" y="4903305"/>
            <a:ext cx="5857465" cy="125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Для вклада с капитализацией чем чаще происходит начисление процентов, тем лучше для вкладчика</a:t>
            </a:r>
            <a:endParaRPr sz="26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373912F-7FB4-83D9-3A90-73468F1F8C8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 выбрать вклад?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"/>
          <p:cNvSpPr txBox="1"/>
          <p:nvPr/>
        </p:nvSpPr>
        <p:spPr>
          <a:xfrm>
            <a:off x="1752600" y="1690688"/>
            <a:ext cx="5098774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Кредитно-потребительский кооператив (КПК)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добровольное объединение граждан, своего рода касса взаимопомощи, формируемая за счет взносов членов кооператива и доходов от его деятельности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доходность, как правило, выше, </a:t>
            </a:r>
            <a:b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чем в банках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нет защиты ССВ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пайщик кооператива – не кредитор,</a:t>
            </a:r>
            <a:b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 соучредитель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>
            <a:off x="6987208" y="1690688"/>
            <a:ext cx="4950355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Микрофинансовые организации (МФО)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предлагают высокую доходность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 входят в ССВ 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(могут предложить заключение договора добровольного страхования)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 имеют права привлекать средства физических лиц на 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сумму менее 1,5 млн рублей</a:t>
            </a:r>
            <a:endParaRPr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F06E9-FF5F-0578-346B-1C1AA6CE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Небанковские сбережения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/>
        </p:nvSpPr>
        <p:spPr>
          <a:xfrm>
            <a:off x="2071306" y="1843999"/>
            <a:ext cx="4950355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accent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Особенности:</a:t>
            </a:r>
            <a:endParaRPr sz="2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реализуется негосударственными пенсионными фондами (НПФ)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сбережения формируются за счет личных средств и пенсионных накоплений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сбережения можно забрать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без потери: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lvl="1" indent="-228594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после 15 лет участия в программе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lvl="1" indent="-228594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или при достижении возраста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55 лет для женщин и 60 лет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для мужчин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lvl="1" indent="-228594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 особых жизненных ситуациях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7241646" y="1843999"/>
            <a:ext cx="4446772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Преимущества:</a:t>
            </a:r>
            <a:endParaRPr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софинансирование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государства до 36 тыс. рублей в год в течение 3 лет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налоговый вычет 13% с суммы взносов до 400 тыс. рублей в год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государственные гарантии сохранности до 2,8 млн рублей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ABA30-832D-274E-319C-4FB83895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58809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Программа долгосрочных сбережений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DA6A20-D40B-980E-44F2-31796F1AF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07" y="5023642"/>
            <a:ext cx="1974574" cy="14692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6A195-7A7A-9436-27CE-4B8FDCBC95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010" y="983974"/>
            <a:ext cx="7239990" cy="5181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A3CD-7DF9-E306-A9C8-A2260EED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8472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dirty="0"/>
              <a:t>Дискуссия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893C0-09A4-9028-24AA-7F9F34F7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8672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Что лучше делать с первыми деньгами – сберегать или инвестировать?</a:t>
            </a:r>
          </a:p>
        </p:txBody>
      </p:sp>
    </p:spTree>
    <p:extLst>
      <p:ext uri="{BB962C8B-B14F-4D97-AF65-F5344CB8AC3E}">
        <p14:creationId xmlns:p14="http://schemas.microsoft.com/office/powerpoint/2010/main" val="3125591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259B85-3556-10B5-1170-FB9D02A5B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045" y="5065852"/>
            <a:ext cx="7686755" cy="1638228"/>
          </a:xfrm>
          <a:prstGeom prst="rect">
            <a:avLst/>
          </a:prstGeom>
        </p:spPr>
      </p:pic>
      <p:sp>
        <p:nvSpPr>
          <p:cNvPr id="393" name="Google Shape;393;p26"/>
          <p:cNvSpPr txBox="1"/>
          <p:nvPr/>
        </p:nvSpPr>
        <p:spPr>
          <a:xfrm>
            <a:off x="1034082" y="2315624"/>
            <a:ext cx="4504663" cy="25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доход невысокий, но стабильный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риск потери денег низкий, вклады застрахованы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виды просты для понимания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могут быть как кратко-, 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так и долгосрочными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1706634" y="1692275"/>
            <a:ext cx="31005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ct val="70000"/>
            </a:pPr>
            <a:r>
              <a:rPr lang="ru-RU" sz="2400" b="1" dirty="0">
                <a:solidFill>
                  <a:schemeClr val="accent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ВКЛАДЫ</a:t>
            </a:r>
            <a:endParaRPr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Google Shape;396;p26"/>
          <p:cNvSpPr txBox="1"/>
          <p:nvPr/>
        </p:nvSpPr>
        <p:spPr>
          <a:xfrm>
            <a:off x="6894197" y="1690688"/>
            <a:ext cx="310059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ct val="70000"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ИНВЕСТИЦИИ</a:t>
            </a:r>
            <a:endParaRPr sz="2400" b="1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7" name="Google Shape;397;p26"/>
          <p:cNvSpPr txBox="1"/>
          <p:nvPr/>
        </p:nvSpPr>
        <p:spPr>
          <a:xfrm>
            <a:off x="4731026" y="5229473"/>
            <a:ext cx="6520068" cy="10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Инвестициями лучше начинать</a:t>
            </a:r>
            <a:b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заниматься, когда уже есть финансовая</a:t>
            </a:r>
            <a:b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«подушка безопасности»</a:t>
            </a:r>
            <a:endParaRPr sz="1400" dirty="0">
              <a:solidFill>
                <a:schemeClr val="accent5"/>
              </a:solidFill>
            </a:endParaRPr>
          </a:p>
        </p:txBody>
      </p:sp>
      <p:sp>
        <p:nvSpPr>
          <p:cNvPr id="400" name="Google Shape;400;p26"/>
          <p:cNvSpPr txBox="1"/>
          <p:nvPr/>
        </p:nvSpPr>
        <p:spPr>
          <a:xfrm>
            <a:off x="6192161" y="2315624"/>
            <a:ext cx="5376987" cy="25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indent="-228594">
              <a:lnSpc>
                <a:spcPct val="90000"/>
              </a:lnSpc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возможен высокий доход, 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но он не гарантирован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существует риск полной потери денег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требуют специальных знаний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как правило, делаются</a:t>
            </a:r>
            <a:b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на длительный срок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CCF42-CD6E-0F4B-0524-C0B3A4D2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Вклады или инвестиции?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/>
        </p:nvSpPr>
        <p:spPr>
          <a:xfrm>
            <a:off x="2165630" y="3690380"/>
            <a:ext cx="4950355" cy="144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Банковские карты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дебетовые карты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кредитные карты</a:t>
            </a:r>
            <a:endParaRPr sz="2000" dirty="0"/>
          </a:p>
        </p:txBody>
      </p:sp>
      <p:sp>
        <p:nvSpPr>
          <p:cNvPr id="409" name="Google Shape;409;p27"/>
          <p:cNvSpPr txBox="1"/>
          <p:nvPr/>
        </p:nvSpPr>
        <p:spPr>
          <a:xfrm>
            <a:off x="6451816" y="3620806"/>
            <a:ext cx="4950355" cy="17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Цифровые финансовые сервисы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интернет-банк / мобильный банк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финансовые маркетплейсы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платежные сервисы</a:t>
            </a:r>
            <a:endParaRPr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D32C2-3DDB-8C01-979B-CA88735C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793464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Услуги по управлению деньгами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DDF265-9960-64BC-3044-A05CBE7D2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 flipH="1">
            <a:off x="863728" y="1566059"/>
            <a:ext cx="1835132" cy="32031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9568B0-E93E-DEB3-8209-8AF58BB87C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985" y="1715717"/>
            <a:ext cx="2375452" cy="15746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/>
          <p:nvPr/>
        </p:nvSpPr>
        <p:spPr>
          <a:xfrm>
            <a:off x="2212657" y="1932153"/>
            <a:ext cx="572693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Дебетовая карта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предназначена для безналичной оплаты и получения наличных денег в пределах остатка на счете, к которому она привязана 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Дебетовая карта с овердрафтом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позволяет потратить сумму, превосходящую остаток собственных средств на счете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accent5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Кредитная карта </a:t>
            </a: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предназначена для совершения операций исключительно за счёт денежных средств, предоставленных банком клиенту в долг в пределах установленного договором лимита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982D4-8BD6-B955-647F-79A2A48D2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Банковские карты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E5035-E53A-E2CE-2693-C27D740EB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664"/>
          <a:stretch/>
        </p:blipFill>
        <p:spPr>
          <a:xfrm>
            <a:off x="8130760" y="4406900"/>
            <a:ext cx="406124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"/>
          <p:cNvSpPr txBox="1"/>
          <p:nvPr/>
        </p:nvSpPr>
        <p:spPr>
          <a:xfrm>
            <a:off x="5751661" y="2305559"/>
            <a:ext cx="6084739" cy="391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Возможности: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совершить платеж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заказать банковскую карту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открыть вклад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получить кредит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инвестировать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обеспечить безопасность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сэкономить и заработать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получить дополнительные сервисы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6096000" y="1600850"/>
            <a:ext cx="4950355" cy="464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sz="24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37D53AE-937C-17A3-75A0-507238CB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Мобильный банк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E19B07-A4D9-C944-45A9-EA38BA8B2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934" y="1884414"/>
            <a:ext cx="2060218" cy="4081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AAF5F-B9BF-E103-4687-5FF23BB3EC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135" y="2785003"/>
            <a:ext cx="1216387" cy="34399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925662" y="1812399"/>
            <a:ext cx="635980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ru-RU" sz="2133" b="1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Первые деньги </a:t>
            </a:r>
            <a:r>
              <a:rPr lang="ru-RU" sz="2133" dirty="0">
                <a:solidFill>
                  <a:schemeClr val="accent4"/>
                </a:solidFill>
                <a:ea typeface="Calibri"/>
                <a:cs typeface="Calibri"/>
                <a:sym typeface="Calibri"/>
              </a:rPr>
              <a:t>– это доход, который выпускник высшего или среднего специального учебного заведения зарабатывает на постоянной работе после окончания учебы: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endParaRPr lang="ru-RU" sz="2133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0990" indent="-380990">
              <a:lnSpc>
                <a:spcPct val="9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2133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работая по найму</a:t>
            </a:r>
          </a:p>
          <a:p>
            <a:pPr marL="380990" indent="-380990">
              <a:lnSpc>
                <a:spcPct val="9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ru-RU" sz="2133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80990" indent="-380990">
              <a:lnSpc>
                <a:spcPct val="9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2133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работая «на себя» в качестве:</a:t>
            </a:r>
            <a:endParaRPr sz="2133" b="1" dirty="0"/>
          </a:p>
          <a:p>
            <a:pPr marL="838179" lvl="1" indent="-38099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самозанятого</a:t>
            </a:r>
          </a:p>
          <a:p>
            <a:pPr marL="838179" lvl="1" indent="-38099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индивидуального предпринимателя</a:t>
            </a:r>
          </a:p>
          <a:p>
            <a:pPr marL="838179" lvl="1" indent="-38099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владельца собственной</a:t>
            </a:r>
            <a:br>
              <a:rPr lang="ru-RU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133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коммерческой фирмы </a:t>
            </a:r>
            <a:endParaRPr sz="2133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0;p4">
            <a:extLst>
              <a:ext uri="{FF2B5EF4-FFF2-40B4-BE49-F238E27FC236}">
                <a16:creationId xmlns:a16="http://schemas.microsoft.com/office/drawing/2014/main" id="{21911555-A6EB-BF20-AAE4-8E1DE967BAEB}"/>
              </a:ext>
            </a:extLst>
          </p:cNvPr>
          <p:cNvSpPr txBox="1"/>
          <p:nvPr/>
        </p:nvSpPr>
        <p:spPr>
          <a:xfrm>
            <a:off x="896966" y="694263"/>
            <a:ext cx="7012967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</a:pPr>
            <a:r>
              <a:rPr lang="ru-RU" sz="3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Что такое первые деньги?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5911A-B294-0E14-7327-EAAB98EA7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337" y="2560082"/>
            <a:ext cx="3921001" cy="36036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/>
        </p:nvSpPr>
        <p:spPr>
          <a:xfrm>
            <a:off x="925661" y="2771338"/>
            <a:ext cx="4950355" cy="216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70000"/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Финансовый маркетплейс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– </a:t>
            </a:r>
            <a:b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это онлайн-платформа, на которой пользователи могут приобретать финансовые услуги разных поставщиков (банков, страховых компаний и др.) </a:t>
            </a:r>
            <a:endParaRPr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40" name="Google Shape;440;p30"/>
          <p:cNvSpPr txBox="1"/>
          <p:nvPr/>
        </p:nvSpPr>
        <p:spPr>
          <a:xfrm>
            <a:off x="6096000" y="2375553"/>
            <a:ext cx="5545540" cy="364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Потребитель имеет возможность: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выбрать оптимальное предложение финансовых услуг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получать бонусы и специальные предложения и др.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ct val="70000"/>
            </a:pPr>
            <a:r>
              <a:rPr lang="ru-RU" sz="20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Платформа гарантирует, что: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платежи пройдут безопасно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spcBef>
                <a:spcPts val="1000"/>
              </a:spcBef>
              <a:buClr>
                <a:schemeClr val="dk1"/>
              </a:buClr>
              <a:buSzPct val="700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условия договоров с финансовыми организациями будут выполнены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2341B-2651-7A89-C386-7A2A3FFD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Финансовые маркетплейсы</a:t>
            </a:r>
            <a:endParaRPr lang="ru-RU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"/>
          <p:cNvSpPr txBox="1"/>
          <p:nvPr/>
        </p:nvSpPr>
        <p:spPr>
          <a:xfrm>
            <a:off x="979500" y="2500279"/>
            <a:ext cx="9037957" cy="171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Потребитель имеет возможность бесплатно:</a:t>
            </a:r>
            <a:endParaRPr sz="2000" dirty="0"/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совершать бесконтактную оплату при помощи гаджетов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совершать платежи в режиме реального времени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594" indent="-228594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переводить деньги между своими счетами (до 30 млн рублей в месяц)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848" y="5467591"/>
            <a:ext cx="1419425" cy="53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4287" y="5467688"/>
            <a:ext cx="1336864" cy="53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843" y="5468385"/>
            <a:ext cx="1113990" cy="5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7C95E-551D-2CB0-F90F-8E3A225F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Цифровые платежные сервисы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232621-B84C-9537-395B-A08326271B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73" y="5246749"/>
            <a:ext cx="1363945" cy="9774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93F4E-6921-09F7-FBF9-6A27B7EDF5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33" y="5358219"/>
            <a:ext cx="1504095" cy="75455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DA031-646A-5261-35C0-AE10454A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430" y="3207223"/>
            <a:ext cx="5744570" cy="1325563"/>
          </a:xfrm>
        </p:spPr>
        <p:txBody>
          <a:bodyPr/>
          <a:lstStyle/>
          <a:p>
            <a:r>
              <a:rPr lang="ru-RU" dirty="0"/>
              <a:t>ПРАКТИКУМ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667083-4278-1E6A-8098-4FE8E58A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77" y="3084393"/>
            <a:ext cx="3817871" cy="3484917"/>
          </a:xfrm>
          <a:prstGeom prst="rect">
            <a:avLst/>
          </a:prstGeom>
        </p:spPr>
      </p:pic>
      <p:sp>
        <p:nvSpPr>
          <p:cNvPr id="7" name="Google Shape;74;p1">
            <a:extLst>
              <a:ext uri="{FF2B5EF4-FFF2-40B4-BE49-F238E27FC236}">
                <a16:creationId xmlns:a16="http://schemas.microsoft.com/office/drawing/2014/main" id="{47C91AED-DF0F-A2B4-061B-50EA969935BF}"/>
              </a:ext>
            </a:extLst>
          </p:cNvPr>
          <p:cNvSpPr txBox="1"/>
          <p:nvPr/>
        </p:nvSpPr>
        <p:spPr>
          <a:xfrm>
            <a:off x="995984" y="750627"/>
            <a:ext cx="6496637" cy="79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Первые деньги –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как управлять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1517649"/>
            <a:ext cx="6471426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Определите изменение покупательной способности денежной суммы в 10 000 руб. с января 2018 года</a:t>
            </a:r>
            <a:b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январь 2024 года с использованием интернет-сервиса «Калькулятор инфляции» на сайте CALCUS.RU (</a:t>
            </a:r>
            <a:r>
              <a:rPr lang="ru-RU" sz="2000" u="sng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https://calcus.ru/inflyaciya</a:t>
            </a: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33">
            <a:hlinkClick r:id="rId3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059" y="3797855"/>
            <a:ext cx="2267915" cy="22679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2257"/>
            <a:ext cx="3932237" cy="726743"/>
          </a:xfrm>
        </p:spPr>
        <p:txBody>
          <a:bodyPr>
            <a:normAutofit/>
          </a:bodyPr>
          <a:lstStyle/>
          <a:p>
            <a:r>
              <a:rPr lang="ru-RU" sz="4000" dirty="0"/>
              <a:t>Задание 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2702257"/>
            <a:ext cx="6471426" cy="14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Покупательная способность снизилась до </a:t>
            </a:r>
            <a:br>
              <a:rPr lang="ru-RU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6 513,97 руб.</a:t>
            </a:r>
            <a:endParaRPr lang="ru-RU" sz="2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4323"/>
            <a:ext cx="3418313" cy="7267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18423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2183642"/>
            <a:ext cx="6471426" cy="368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Годовой темп инфляции составляет 8%. Под какой процент следует сделать вклад, чтобы получить 5% реального процентного дохода?</a:t>
            </a:r>
            <a:endParaRPr lang="ru-RU" sz="2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2257"/>
            <a:ext cx="3932237" cy="726743"/>
          </a:xfrm>
        </p:spPr>
        <p:txBody>
          <a:bodyPr>
            <a:normAutofit/>
          </a:bodyPr>
          <a:lstStyle/>
          <a:p>
            <a:r>
              <a:rPr lang="ru-RU" sz="4000" dirty="0"/>
              <a:t>Задание 2</a:t>
            </a:r>
          </a:p>
        </p:txBody>
      </p:sp>
    </p:spTree>
    <p:extLst>
      <p:ext uri="{BB962C8B-B14F-4D97-AF65-F5344CB8AC3E}">
        <p14:creationId xmlns:p14="http://schemas.microsoft.com/office/powerpoint/2010/main" val="2638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2712492"/>
            <a:ext cx="6471426" cy="14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Для того, чтобы решить задачу, нужно к годовому темпу инфляции прибавить желаемый реальный процент:</a:t>
            </a:r>
            <a:endParaRPr lang="ru-RU" sz="2800" dirty="0"/>
          </a:p>
          <a:p>
            <a:pPr algn="ctr"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800" dirty="0">
                <a:solidFill>
                  <a:schemeClr val="accent1"/>
                </a:solidFill>
                <a:ea typeface="Calibri"/>
                <a:cs typeface="Calibri"/>
                <a:sym typeface="Calibri"/>
              </a:rPr>
              <a:t>8% + 5% = 13%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4323"/>
            <a:ext cx="3418313" cy="7267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22182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1257300"/>
            <a:ext cx="6471426" cy="368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Вы собираетесь открыть срочный вклад на 2 года на сумму 100 000 рублей. Банк предлагает три варианта вклада: </a:t>
            </a:r>
            <a:endParaRPr lang="ru-RU" sz="2000" dirty="0"/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под 12% без капитализации</a:t>
            </a:r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под 11% с ежегодной капитализацией</a:t>
            </a:r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под 11% с ежемесячной капитализацией 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Определите, какой вариант обеспечит максимальный доход с использованием интернет-сервиса «Депозитный калькулятор» </a:t>
            </a:r>
          </a:p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 портале «Финансовая культура» (</a:t>
            </a:r>
            <a:r>
              <a:rPr lang="en" sz="2000" u="sng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https://fincult.info/calc/deposit/</a:t>
            </a: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lang="en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2257"/>
            <a:ext cx="3932237" cy="726743"/>
          </a:xfrm>
        </p:spPr>
        <p:txBody>
          <a:bodyPr>
            <a:normAutofit/>
          </a:bodyPr>
          <a:lstStyle/>
          <a:p>
            <a:r>
              <a:rPr lang="ru-RU" sz="4000" dirty="0"/>
              <a:t>Задание 3</a:t>
            </a:r>
          </a:p>
        </p:txBody>
      </p:sp>
      <p:pic>
        <p:nvPicPr>
          <p:cNvPr id="3" name="Google Shape;505;p37">
            <a:hlinkClick r:id="rId3"/>
            <a:extLst>
              <a:ext uri="{FF2B5EF4-FFF2-40B4-BE49-F238E27FC236}">
                <a16:creationId xmlns:a16="http://schemas.microsoft.com/office/drawing/2014/main" id="{6F2CF704-A56B-4341-E3AA-18084716540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260" y="4554739"/>
            <a:ext cx="1723884" cy="1723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521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2712492"/>
            <a:ext cx="6471426" cy="14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Доход по каждому из вкладов составит: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23 983 рубля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23 193 рубля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24 463 рубля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Максимальный доход обеспечит вклад под 11% с ежемесячной капитализацией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4323"/>
            <a:ext cx="3418313" cy="7267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2347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441425" y="1913872"/>
            <a:ext cx="6375891" cy="399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 Виктора закончился срок вклада, и он подобрал для себя новый вклад, </a:t>
            </a:r>
            <a:b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но в другом банке. Для перевода денег из одного банка в другой решил воспользоваться Системой быстрых платежей (СБП)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Какую комиссию придется Виктору платить</a:t>
            </a:r>
            <a:b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за перевод, если сумма перевода – </a:t>
            </a:r>
            <a:b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135 000 руб., а стандартная комиссия банка – 1% от суммы перевода, но не больше 5 000 руб.?</a:t>
            </a: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02257"/>
            <a:ext cx="3932237" cy="726743"/>
          </a:xfrm>
        </p:spPr>
        <p:txBody>
          <a:bodyPr>
            <a:normAutofit/>
          </a:bodyPr>
          <a:lstStyle/>
          <a:p>
            <a:r>
              <a:rPr lang="ru-RU" sz="4000" dirty="0"/>
              <a:t>Задание 4</a:t>
            </a:r>
          </a:p>
        </p:txBody>
      </p:sp>
    </p:spTree>
    <p:extLst>
      <p:ext uri="{BB962C8B-B14F-4D97-AF65-F5344CB8AC3E}">
        <p14:creationId xmlns:p14="http://schemas.microsoft.com/office/powerpoint/2010/main" val="43474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3609598" y="1921483"/>
            <a:ext cx="716132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90000"/>
              </a:lnSpc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отделы по трудоустройству в учебных заведениях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специальные мероприятия (дни карьеры, ярмарки вакансий)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через знакомых и родственников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службы занятости населения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кадровые агентства 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объявления в газете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сайты поиска работы (</a:t>
            </a:r>
            <a:r>
              <a:rPr lang="ru-RU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HeadHunter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SuperJob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Работа.ру</a:t>
            </a: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и др.)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прямое обращение к работодателю</a:t>
            </a:r>
            <a:endParaRPr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SzPct val="7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прочие ресурсы интернета (поиск, социальные сети и др.)</a:t>
            </a:r>
            <a:endParaRPr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C14E493-A051-E7FE-4A9A-C0283510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Способы поиска работы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91B2BB-0A19-227E-26CB-11FE1C5F21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17803">
            <a:off x="1435273" y="2242960"/>
            <a:ext cx="1171122" cy="237208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3"/>
          <p:cNvSpPr txBox="1"/>
          <p:nvPr/>
        </p:nvSpPr>
        <p:spPr>
          <a:xfrm>
            <a:off x="5211059" y="2511186"/>
            <a:ext cx="6471426" cy="143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ru-RU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Нисколько, т.к. переводы денег между своими счетами по СБП в пределах 30 млн рублей в месяц осуществляются бесплатно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1147E-9BC7-C693-C0EE-BB6700B8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418313" cy="1600200"/>
          </a:xfrm>
        </p:spPr>
        <p:txBody>
          <a:bodyPr anchor="t"/>
          <a:lstStyle/>
          <a:p>
            <a:pPr algn="ctr"/>
            <a:r>
              <a:rPr lang="ru-RU" dirty="0"/>
              <a:t>практикум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E53DA9-7F4F-1013-0EDB-8EE930B12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64323"/>
            <a:ext cx="3418313" cy="72674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73073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280672-CC03-B333-00F7-176119B94B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546815" y="2911498"/>
            <a:ext cx="2981354" cy="179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 прослушал лекцию</a:t>
            </a:r>
            <a:b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теме «Первые деньги - как управлять». А теперь перейди по </a:t>
            </a:r>
            <a:r>
              <a:rPr lang="en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на тест и проверь, как ты усвоил материал лекции.</a:t>
            </a: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E24CB2-8135-D083-61C1-B7F1E95698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085" y="2450465"/>
            <a:ext cx="2501766" cy="25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6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89B7B8-9E3E-8155-99BB-68E6E737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60" y="1905275"/>
            <a:ext cx="6233969" cy="13286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CBCA6-3EA2-C13F-E396-D9E085095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95753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Виды трудоустройства</a:t>
            </a:r>
            <a:endParaRPr lang="ru-RU" sz="3200" dirty="0"/>
          </a:p>
        </p:txBody>
      </p:sp>
      <p:graphicFrame>
        <p:nvGraphicFramePr>
          <p:cNvPr id="131" name="Google Shape;131;p5"/>
          <p:cNvGraphicFramePr/>
          <p:nvPr>
            <p:extLst>
              <p:ext uri="{D42A27DB-BD31-4B8C-83A1-F6EECF244321}">
                <p14:modId xmlns:p14="http://schemas.microsoft.com/office/powerpoint/2010/main" val="3434063265"/>
              </p:ext>
            </p:extLst>
          </p:nvPr>
        </p:nvGraphicFramePr>
        <p:xfrm>
          <a:off x="2683824" y="3323400"/>
          <a:ext cx="8214534" cy="31694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0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16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Официальное </a:t>
                      </a:r>
                      <a:b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трудоустройство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1" marR="91451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Calibri"/>
                        <a:buNone/>
                      </a:pP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Неофициальное </a:t>
                      </a:r>
                      <a:b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6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трудоустройство</a:t>
                      </a:r>
                      <a:endParaRPr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51" marR="91451" marT="45725" marB="457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31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опыт работы зафиксирован</a:t>
                      </a:r>
                      <a:br>
                        <a:rPr lang="ru-RU" sz="1600" u="none" strike="noStrike" cap="none" dirty="0">
                          <a:latin typeface="+mn-lt"/>
                        </a:rPr>
                      </a:br>
                      <a:r>
                        <a:rPr lang="ru-RU" sz="1600" u="none" strike="noStrike" cap="none" dirty="0">
                          <a:latin typeface="+mn-lt"/>
                        </a:rPr>
                        <a:t>в трудовой книжке</a:t>
                      </a:r>
                      <a:endParaRPr sz="1600" dirty="0">
                        <a:latin typeface="+mn-lt"/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социальные гарантии:</a:t>
                      </a:r>
                      <a:endParaRPr sz="1600" dirty="0">
                        <a:latin typeface="+mn-lt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режим работы</a:t>
                      </a:r>
                      <a:endParaRPr sz="1600" dirty="0">
                        <a:latin typeface="+mn-lt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оплата отпуска</a:t>
                      </a:r>
                      <a:endParaRPr sz="1600" dirty="0">
                        <a:latin typeface="+mn-lt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оплата больничных</a:t>
                      </a:r>
                      <a:endParaRPr sz="1600" dirty="0">
                        <a:latin typeface="+mn-lt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медицинское страхование</a:t>
                      </a:r>
                      <a:endParaRPr sz="1600" dirty="0">
                        <a:latin typeface="+mn-lt"/>
                      </a:endParaRPr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>
                          <a:latin typeface="+mn-lt"/>
                        </a:rPr>
                        <a:t>пенсионное страхование 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опыт работы нигде не фиксируется</a:t>
                      </a:r>
                      <a:endParaRPr sz="16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пенсионные баллы не начисляются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работу можно потерять в любой момент</a:t>
                      </a:r>
                      <a:endParaRPr sz="16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риск обмана</a:t>
                      </a:r>
                      <a:endParaRPr sz="1600" dirty="0">
                        <a:latin typeface="+mn-lt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b="0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возможен криминал</a:t>
                      </a:r>
                      <a:endParaRPr sz="1600" u="none" strike="noStrike" cap="none" dirty="0">
                        <a:latin typeface="+mn-lt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4" name="Google Shape;134;p5"/>
          <p:cNvSpPr txBox="1"/>
          <p:nvPr/>
        </p:nvSpPr>
        <p:spPr>
          <a:xfrm>
            <a:off x="6218710" y="1905275"/>
            <a:ext cx="5712033" cy="119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1600" b="1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Трудоустройство обязательно должно быть официальным, с заключением трудового договора</a:t>
            </a:r>
            <a:endParaRPr sz="1600" b="1" dirty="0">
              <a:solidFill>
                <a:schemeClr val="accent5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6A195-7A7A-9436-27CE-4B8FDCBC9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010" y="838200"/>
            <a:ext cx="7239990" cy="5181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1A3CD-7DF9-E306-A9C8-A2260EED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8472"/>
            <a:ext cx="3932237" cy="1600200"/>
          </a:xfrm>
        </p:spPr>
        <p:txBody>
          <a:bodyPr>
            <a:normAutofit/>
          </a:bodyPr>
          <a:lstStyle/>
          <a:p>
            <a:r>
              <a:rPr lang="ru-RU" sz="4400" dirty="0"/>
              <a:t>Дискуссия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A893C0-09A4-9028-24AA-7F9F34F7D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8672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/>
                <a:ea typeface="Calibri"/>
                <a:cs typeface="Calibri"/>
                <a:sym typeface="Calibri"/>
              </a:rPr>
              <a:t>Как правильно распорядиться первыми деньгами?</a:t>
            </a:r>
            <a:endParaRPr lang="ru-RU" sz="3200" dirty="0"/>
          </a:p>
          <a:p>
            <a:endParaRPr lang="ru-RU" sz="4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CECE5-9553-7502-F3DC-2E5D9BD82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9167">
            <a:off x="6587275" y="1746250"/>
            <a:ext cx="151130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7"/>
          <p:cNvGrpSpPr/>
          <p:nvPr/>
        </p:nvGrpSpPr>
        <p:grpSpPr>
          <a:xfrm>
            <a:off x="2185060" y="1805049"/>
            <a:ext cx="9713034" cy="4027985"/>
            <a:chOff x="0" y="782"/>
            <a:chExt cx="10514218" cy="4344889"/>
          </a:xfrm>
        </p:grpSpPr>
        <p:sp>
          <p:nvSpPr>
            <p:cNvPr id="152" name="Google Shape;152;p7"/>
            <p:cNvSpPr/>
            <p:nvPr/>
          </p:nvSpPr>
          <p:spPr>
            <a:xfrm>
              <a:off x="7674709" y="1756604"/>
              <a:ext cx="121510" cy="22978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3" name="Google Shape;153;p7"/>
            <p:cNvSpPr/>
            <p:nvPr/>
          </p:nvSpPr>
          <p:spPr>
            <a:xfrm>
              <a:off x="7674709" y="1756604"/>
              <a:ext cx="121510" cy="14451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4" name="Google Shape;154;p7"/>
            <p:cNvSpPr/>
            <p:nvPr/>
          </p:nvSpPr>
          <p:spPr>
            <a:xfrm>
              <a:off x="7674709" y="1756604"/>
              <a:ext cx="121510" cy="5924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5" name="Google Shape;155;p7"/>
            <p:cNvSpPr/>
            <p:nvPr/>
          </p:nvSpPr>
          <p:spPr>
            <a:xfrm>
              <a:off x="5042479" y="722763"/>
              <a:ext cx="3718707" cy="3118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1660"/>
                  </a:lnTo>
                  <a:lnTo>
                    <a:pt x="120000" y="6166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" name="Google Shape;156;p7"/>
            <p:cNvSpPr/>
            <p:nvPr/>
          </p:nvSpPr>
          <p:spPr>
            <a:xfrm>
              <a:off x="3988852" y="1756604"/>
              <a:ext cx="328054" cy="152080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7" name="Google Shape;157;p7"/>
            <p:cNvSpPr/>
            <p:nvPr/>
          </p:nvSpPr>
          <p:spPr>
            <a:xfrm>
              <a:off x="3988852" y="1756604"/>
              <a:ext cx="328054" cy="582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8" name="Google Shape;158;p7"/>
            <p:cNvSpPr/>
            <p:nvPr/>
          </p:nvSpPr>
          <p:spPr>
            <a:xfrm>
              <a:off x="4996759" y="722763"/>
              <a:ext cx="91440" cy="3118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1660"/>
                  </a:lnTo>
                  <a:lnTo>
                    <a:pt x="103110" y="61660"/>
                  </a:lnTo>
                  <a:lnTo>
                    <a:pt x="103110" y="12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9" name="Google Shape;159;p7"/>
            <p:cNvSpPr/>
            <p:nvPr/>
          </p:nvSpPr>
          <p:spPr>
            <a:xfrm>
              <a:off x="271619" y="1747976"/>
              <a:ext cx="153304" cy="23129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0" name="Google Shape;160;p7"/>
            <p:cNvSpPr/>
            <p:nvPr/>
          </p:nvSpPr>
          <p:spPr>
            <a:xfrm>
              <a:off x="271619" y="1747976"/>
              <a:ext cx="127428" cy="15094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1" name="Google Shape;161;p7"/>
            <p:cNvSpPr/>
            <p:nvPr/>
          </p:nvSpPr>
          <p:spPr>
            <a:xfrm>
              <a:off x="271619" y="1747976"/>
              <a:ext cx="110173" cy="5911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2" name="Google Shape;162;p7"/>
            <p:cNvSpPr/>
            <p:nvPr/>
          </p:nvSpPr>
          <p:spPr>
            <a:xfrm>
              <a:off x="1398120" y="727076"/>
              <a:ext cx="3684382" cy="3032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3" name="Google Shape;163;p7"/>
            <p:cNvSpPr/>
            <p:nvPr/>
          </p:nvSpPr>
          <p:spPr>
            <a:xfrm>
              <a:off x="4040276" y="782"/>
              <a:ext cx="2004407" cy="721981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4103983" y="782"/>
              <a:ext cx="2004407" cy="72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Доход</a:t>
              </a:r>
              <a:endParaRPr b="1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0" y="1025995"/>
              <a:ext cx="2716193" cy="721981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0" y="1025995"/>
              <a:ext cx="2716193" cy="7219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Расходы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81792" y="2038494"/>
              <a:ext cx="2716193" cy="601323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381792" y="2038494"/>
              <a:ext cx="2716193" cy="6013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Обязательные</a:t>
              </a:r>
              <a:endParaRPr b="1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99048" y="2964391"/>
              <a:ext cx="2716193" cy="586169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99048" y="2964391"/>
              <a:ext cx="2716193" cy="5861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Регулярные</a:t>
              </a:r>
              <a:endParaRPr b="1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424923" y="3776151"/>
              <a:ext cx="2716193" cy="569520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424923" y="3776151"/>
              <a:ext cx="2716193" cy="5695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Нерегулярные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717233" y="1034623"/>
              <a:ext cx="2716193" cy="721981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3717233" y="1034623"/>
              <a:ext cx="2716193" cy="7219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Сбережения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316906" y="2063807"/>
              <a:ext cx="2716193" cy="550640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4316906" y="2063807"/>
              <a:ext cx="2716193" cy="550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Наличные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316906" y="3002093"/>
              <a:ext cx="2716193" cy="550640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4316906" y="3002093"/>
              <a:ext cx="2716193" cy="550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Вклады</a:t>
              </a:r>
              <a:endParaRPr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403090" y="1034623"/>
              <a:ext cx="2716193" cy="721981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403090" y="1034623"/>
              <a:ext cx="2716193" cy="72198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Инвестиции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96220" y="2074326"/>
              <a:ext cx="2717998" cy="549456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7796220" y="2074326"/>
              <a:ext cx="2717998" cy="5494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Ценные бумаги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7796220" y="2927014"/>
              <a:ext cx="2717998" cy="549456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7796220" y="2927014"/>
              <a:ext cx="2717998" cy="5494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Драг. металлы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7796220" y="3779703"/>
              <a:ext cx="2717998" cy="549456"/>
            </a:xfrm>
            <a:prstGeom prst="rect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b="1"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796220" y="3779703"/>
              <a:ext cx="2717998" cy="5494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Антиквариат</a:t>
              </a:r>
              <a:endParaRPr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9EC4A21-3D66-3EF1-4707-7AA6FA0CF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Распределение дохода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8"/>
          <p:cNvGraphicFramePr/>
          <p:nvPr>
            <p:extLst>
              <p:ext uri="{D42A27DB-BD31-4B8C-83A1-F6EECF244321}">
                <p14:modId xmlns:p14="http://schemas.microsoft.com/office/powerpoint/2010/main" val="3740113025"/>
              </p:ext>
            </p:extLst>
          </p:nvPr>
        </p:nvGraphicFramePr>
        <p:xfrm>
          <a:off x="2595505" y="2055813"/>
          <a:ext cx="8393766" cy="25430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9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45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None/>
                      </a:pPr>
                      <a:r>
                        <a:rPr lang="ru-RU" sz="1700" b="1" u="none" strike="noStrike" cap="none" dirty="0">
                          <a:solidFill>
                            <a:schemeClr val="accent1"/>
                          </a:solidFill>
                        </a:rPr>
                        <a:t>Обязательные</a:t>
                      </a:r>
                      <a:br>
                        <a:rPr lang="ru-RU" sz="1700" b="1" u="none" strike="noStrike" cap="none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1700" b="1" u="none" strike="noStrike" cap="none" dirty="0">
                          <a:solidFill>
                            <a:schemeClr val="accent1"/>
                          </a:solidFill>
                        </a:rPr>
                        <a:t>расходы</a:t>
                      </a:r>
                      <a:endParaRPr sz="17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79375" marR="79375" marT="39687" marB="3968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None/>
                      </a:pPr>
                      <a:r>
                        <a:rPr lang="ru-RU" sz="1700" b="1" u="none" strike="noStrike" cap="none" dirty="0">
                          <a:solidFill>
                            <a:schemeClr val="accent3"/>
                          </a:solidFill>
                        </a:rPr>
                        <a:t>Регулярные </a:t>
                      </a:r>
                      <a:br>
                        <a:rPr lang="ru-RU" sz="1700" b="1" u="none" strike="noStrike" cap="none" dirty="0">
                          <a:solidFill>
                            <a:schemeClr val="accent3"/>
                          </a:solidFill>
                        </a:rPr>
                      </a:br>
                      <a:r>
                        <a:rPr lang="ru-RU" sz="1700" b="1" u="none" strike="noStrike" cap="none" dirty="0">
                          <a:solidFill>
                            <a:schemeClr val="accent3"/>
                          </a:solidFill>
                        </a:rPr>
                        <a:t>расходы</a:t>
                      </a:r>
                      <a:endParaRPr sz="17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79375" marR="79375" marT="39687" marB="39687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None/>
                      </a:pPr>
                      <a:r>
                        <a:rPr lang="ru-RU" sz="1700" b="1" u="none" strike="noStrike" cap="none" dirty="0">
                          <a:solidFill>
                            <a:schemeClr val="accent2"/>
                          </a:solidFill>
                        </a:rPr>
                        <a:t>Нерегулярные </a:t>
                      </a:r>
                      <a:br>
                        <a:rPr lang="ru-RU" sz="1700" b="1" u="none" strike="noStrike" cap="none" dirty="0">
                          <a:solidFill>
                            <a:schemeClr val="accent2"/>
                          </a:solidFill>
                        </a:rPr>
                      </a:br>
                      <a:r>
                        <a:rPr lang="ru-RU" sz="1700" b="1" u="none" strike="noStrike" cap="none" dirty="0">
                          <a:solidFill>
                            <a:schemeClr val="accent2"/>
                          </a:solidFill>
                        </a:rPr>
                        <a:t>расходы</a:t>
                      </a:r>
                      <a:endParaRPr sz="17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79375" marR="79375" marT="39687" marB="3968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5639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жилье и ЖКУ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налоги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кредиты и проценты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образование</a:t>
                      </a:r>
                      <a:endParaRPr sz="1600"/>
                    </a:p>
                  </a:txBody>
                  <a:tcPr marL="79375" marR="79375" marT="39687" marB="39687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питание </a:t>
                      </a:r>
                      <a:endParaRPr sz="160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одежда и обувь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связь и интернет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транспорт</a:t>
                      </a:r>
                      <a:endParaRPr sz="160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/>
                        <a:t>лекарства</a:t>
                      </a:r>
                      <a:endParaRPr sz="1600"/>
                    </a:p>
                  </a:txBody>
                  <a:tcPr marL="79375" marR="79375" marT="39687" marB="39687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/>
                        <a:t>развлечения</a:t>
                      </a:r>
                      <a:endParaRPr sz="1600" dirty="0"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/>
                        <a:t>техника</a:t>
                      </a:r>
                      <a:endParaRPr sz="16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/>
                        <a:t>подарки</a:t>
                      </a:r>
                      <a:endParaRPr sz="16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600" u="none" strike="noStrike" cap="none" dirty="0"/>
                        <a:t>ремонт и т.п.</a:t>
                      </a:r>
                      <a:endParaRPr sz="1600" dirty="0"/>
                    </a:p>
                  </a:txBody>
                  <a:tcPr marL="79375" marR="79375" marT="39687" marB="3968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" name="Google Shape;195;p8"/>
          <p:cNvSpPr/>
          <p:nvPr/>
        </p:nvSpPr>
        <p:spPr>
          <a:xfrm>
            <a:off x="2595505" y="4707502"/>
            <a:ext cx="2665604" cy="11387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сложно </a:t>
            </a:r>
            <a:b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</a:br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сократить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5459586" y="4707502"/>
            <a:ext cx="2665604" cy="11387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можно оптимизировать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8323667" y="4707502"/>
            <a:ext cx="2665604" cy="11387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нужно оптимизировать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AF853-60E9-FD20-C1B6-D8EE199F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Виды расходов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9464-C5E4-A165-A614-B6A8AC1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Оптимизация расходов</a:t>
            </a:r>
            <a:endParaRPr lang="ru-RU" sz="3200" dirty="0"/>
          </a:p>
        </p:txBody>
      </p:sp>
      <p:graphicFrame>
        <p:nvGraphicFramePr>
          <p:cNvPr id="205" name="Google Shape;205;p9"/>
          <p:cNvGraphicFramePr/>
          <p:nvPr>
            <p:extLst>
              <p:ext uri="{D42A27DB-BD31-4B8C-83A1-F6EECF244321}">
                <p14:modId xmlns:p14="http://schemas.microsoft.com/office/powerpoint/2010/main" val="2638729581"/>
              </p:ext>
            </p:extLst>
          </p:nvPr>
        </p:nvGraphicFramePr>
        <p:xfrm>
          <a:off x="3366052" y="2059225"/>
          <a:ext cx="7987748" cy="34681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9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8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/>
                        <a:t>Не тратьте лишнего</a:t>
                      </a:r>
                      <a:endParaRPr sz="1400" b="1"/>
                    </a:p>
                  </a:txBody>
                  <a:tcPr marL="91451" marR="91451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000" b="1" u="none" strike="noStrike" cap="none" dirty="0"/>
                        <a:t>Покупайте дешевле</a:t>
                      </a:r>
                      <a:endParaRPr sz="1400" b="1" dirty="0"/>
                    </a:p>
                  </a:txBody>
                  <a:tcPr marL="91451" marR="9145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249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/>
                        <a:t>составляйте план расходов</a:t>
                      </a:r>
                      <a:br>
                        <a:rPr lang="ru-RU" sz="1800" u="none" strike="noStrike" cap="none" dirty="0"/>
                      </a:br>
                      <a:r>
                        <a:rPr lang="ru-RU" sz="1800" u="none" strike="noStrike" cap="none" dirty="0"/>
                        <a:t>на месяц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/>
                        <a:t>посещая магазин, составляйте список покупок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/>
                        <a:t>не совершайте импульсивных покупок</a:t>
                      </a:r>
                      <a:endParaRPr sz="1800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u="none" strike="noStrike" cap="none" dirty="0"/>
                        <a:t>экономьте на коммунальных услугах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b="0" u="none" strike="noStrike" cap="none" dirty="0">
                          <a:solidFill>
                            <a:srgbClr val="000000"/>
                          </a:solidFill>
                          <a:sym typeface="Calibri"/>
                        </a:rPr>
                        <a:t>сопоставляйте цену и качество товара</a:t>
                      </a:r>
                      <a:endParaRPr sz="18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b="0" u="none" strike="noStrike" cap="none" dirty="0">
                          <a:solidFill>
                            <a:srgbClr val="000000"/>
                          </a:solidFill>
                          <a:sym typeface="Calibri"/>
                        </a:rPr>
                        <a:t>пользуйтесь скидками</a:t>
                      </a:r>
                      <a:endParaRPr sz="18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b="0" u="none" strike="noStrike" cap="none" dirty="0">
                          <a:solidFill>
                            <a:srgbClr val="000000"/>
                          </a:solidFill>
                          <a:sym typeface="Calibri"/>
                        </a:rPr>
                        <a:t>приобретайте продукты с минимальной добавленной стоимостью</a:t>
                      </a:r>
                      <a:endParaRPr sz="18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b="0" u="none" strike="noStrike" cap="none" dirty="0">
                          <a:solidFill>
                            <a:srgbClr val="000000"/>
                          </a:solidFill>
                          <a:sym typeface="Calibri"/>
                        </a:rPr>
                        <a:t>делайте покупки не в сезон</a:t>
                      </a:r>
                      <a:endParaRPr sz="1800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1800" b="0" u="none" strike="noStrike" cap="none" dirty="0">
                          <a:solidFill>
                            <a:srgbClr val="000000"/>
                          </a:solidFill>
                          <a:sym typeface="Calibri"/>
                        </a:rPr>
                        <a:t>покупайте товары оптом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8" name="Google Shape;208;p9"/>
          <p:cNvSpPr txBox="1"/>
          <p:nvPr/>
        </p:nvSpPr>
        <p:spPr>
          <a:xfrm>
            <a:off x="352954" y="2829049"/>
            <a:ext cx="2403498" cy="192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600"/>
            </a:pPr>
            <a:r>
              <a:rPr lang="ru-RU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Оптимизация может помочь сэкономить </a:t>
            </a:r>
            <a:r>
              <a:rPr lang="ru-RU" sz="2600" b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10-30% расходов</a:t>
            </a:r>
            <a:r>
              <a:rPr lang="ru-RU" sz="2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sz="2600" b="1" dirty="0">
              <a:solidFill>
                <a:srgbClr val="0070C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1A0E46-16FE-4DE9-014A-E62E3E2C1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31" y="1690688"/>
            <a:ext cx="532572" cy="81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Эстафеты Мои финансы" id="{E52255F4-7E05-8648-B04A-F897BE9569AF}" vid="{E71EF88F-6B7B-1948-A84C-D8457033B2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121</TotalTime>
  <Words>1364</Words>
  <Application>Microsoft Macintosh PowerPoint</Application>
  <PresentationFormat>Широкоэкранный</PresentationFormat>
  <Paragraphs>332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Helvetica Neue Light</vt:lpstr>
      <vt:lpstr>Proxima Nova</vt:lpstr>
      <vt:lpstr>Raleway</vt:lpstr>
      <vt:lpstr>Тема Office</vt:lpstr>
      <vt:lpstr>Презентация PowerPoint</vt:lpstr>
      <vt:lpstr>Презентация PowerPoint</vt:lpstr>
      <vt:lpstr>Презентация PowerPoint</vt:lpstr>
      <vt:lpstr>Способы поиска работы </vt:lpstr>
      <vt:lpstr>Виды трудоустройства</vt:lpstr>
      <vt:lpstr>Дискуссия </vt:lpstr>
      <vt:lpstr>Распределение дохода</vt:lpstr>
      <vt:lpstr>Виды расходов</vt:lpstr>
      <vt:lpstr>Оптимизация расходов</vt:lpstr>
      <vt:lpstr>Сколько и как сберегать?</vt:lpstr>
      <vt:lpstr>Наличные сбережения</vt:lpstr>
      <vt:lpstr>Инфляция</vt:lpstr>
      <vt:lpstr>С какого возраста можно пользоваться услугами банков?</vt:lpstr>
      <vt:lpstr>Вклад до востребования</vt:lpstr>
      <vt:lpstr>Срочный вклад</vt:lpstr>
      <vt:lpstr>Дискуссия </vt:lpstr>
      <vt:lpstr>Как выбрать вклад?</vt:lpstr>
      <vt:lpstr>Как выбрать вклад?</vt:lpstr>
      <vt:lpstr>Презентация PowerPoint</vt:lpstr>
      <vt:lpstr>Презентация PowerPoint</vt:lpstr>
      <vt:lpstr>Презентация PowerPoint</vt:lpstr>
      <vt:lpstr>Презентация PowerPoint</vt:lpstr>
      <vt:lpstr>Небанковские сбережения</vt:lpstr>
      <vt:lpstr>Программа долгосрочных сбережений</vt:lpstr>
      <vt:lpstr>Дискуссия </vt:lpstr>
      <vt:lpstr>Вклады или инвестиции?</vt:lpstr>
      <vt:lpstr>Услуги по управлению деньгами</vt:lpstr>
      <vt:lpstr>Банковские карты</vt:lpstr>
      <vt:lpstr>Мобильный банк</vt:lpstr>
      <vt:lpstr>Финансовые маркетплейсы</vt:lpstr>
      <vt:lpstr>Цифровые платежные сервисы</vt:lpstr>
      <vt:lpstr>ПРАКТИКУМ</vt:lpstr>
      <vt:lpstr>практикум</vt:lpstr>
      <vt:lpstr>практикум</vt:lpstr>
      <vt:lpstr>практикум</vt:lpstr>
      <vt:lpstr>практикум</vt:lpstr>
      <vt:lpstr>практикум</vt:lpstr>
      <vt:lpstr>практикум</vt:lpstr>
      <vt:lpstr>практикум</vt:lpstr>
      <vt:lpstr>практикум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Microsoft Office User</cp:lastModifiedBy>
  <cp:revision>5</cp:revision>
  <dcterms:created xsi:type="dcterms:W3CDTF">2024-03-21T10:33:51Z</dcterms:created>
  <dcterms:modified xsi:type="dcterms:W3CDTF">2024-07-01T11:41:28Z</dcterms:modified>
</cp:coreProperties>
</file>