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</p:sldIdLst>
  <p:sldSz cx="12192000" cy="6858000"/>
  <p:notesSz cx="6858000" cy="9144000"/>
  <p:embeddedFontLst>
    <p:embeddedFont>
      <p:font typeface="Arial Black" panose="020B0604020202020204" pitchFamily="34" charset="0"/>
      <p:regular r:id="rId23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Raleway" pitchFamily="2" charset="0"/>
      <p:regular r:id="rId29"/>
      <p:bold r:id="rId30"/>
      <p:italic r:id="rId31"/>
      <p:boldItalic r:id="rId32"/>
    </p:embeddedFont>
    <p:embeddedFont>
      <p:font typeface="Tahoma" panose="020B0604030504040204" pitchFamily="34" charset="0"/>
      <p:regular r:id="rId33"/>
      <p:bold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jXyN9ZXrYW9eT0FR8qWOnKuJi+f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Ольга Д" initials="" lastIdx="38" clrIdx="0"/>
  <p:cmAuthor id="1" name="Оксана Кузнецова" initials="" lastIdx="2" clrIdx="1"/>
  <p:cmAuthor id="2" name="Microsoft Office User" initials="MOU" lastIdx="1" clrIdx="2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5AF5C6B-29F3-41EE-AAE4-CC47896C48B4}">
  <a:tblStyle styleId="{D5AF5C6B-29F3-41EE-AAE4-CC47896C48B4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EE9"/>
          </a:solidFill>
        </a:fill>
      </a:tcStyle>
    </a:wholeTbl>
    <a:band1H>
      <a:tcTxStyle/>
      <a:tcStyle>
        <a:tcBdr/>
        <a:fill>
          <a:solidFill>
            <a:srgbClr val="CADCD0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DCD0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B91312D-5936-4C58-81E2-A55D4C249B6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3"/>
    <p:restoredTop sz="94684"/>
  </p:normalViewPr>
  <p:slideViewPr>
    <p:cSldViewPr snapToGrid="0">
      <p:cViewPr varScale="1">
        <p:scale>
          <a:sx n="66" d="100"/>
          <a:sy n="66" d="100"/>
        </p:scale>
        <p:origin x="224" y="11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customschemas.google.com/relationships/presentationmetadata" Target="meta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5-21T15:06:05.659" idx="29">
    <p:pos x="3103" y="1758"/>
    <p:text>нужны данные за 2023</p:text>
    <p:extLst mod="1"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BN4VhOlo"/>
      </p:ext>
    </p:extLst>
  </p:cm>
  <p:cm authorId="0" dt="2024-05-21T15:06:36.465" idx="30">
    <p:pos x="260" y="303"/>
    <p:text>уточнить за 2023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BN4VhOls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Слайд редактируется экспертом: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Название организации, город и дата проведения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Только 15% россиян оформляли налоговый вычет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Подробнее на РБК:</a:t>
            </a:r>
            <a:br>
              <a:rPr lang="ru-RU"/>
            </a:br>
            <a:r>
              <a:rPr lang="ru-RU" sz="9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https://www.rbc.ru/money/20/07/2016/578e52bc9a7947529bd003ed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Статистика </a:t>
            </a:r>
            <a:r>
              <a:rPr lang="ru-RU" sz="9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 данным ФНС по налоговым вычетам: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2017 году, по данным ФНС, в среднем гражданин России получил 368 109,1 руб. (рост на 9% к 2016 году), в 2016-м – 337 582,2 руб. (рост на 8,2% к 2015 году).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https://www.kommersant.ru/doc/3812953</a:t>
            </a:r>
            <a:endParaRPr sz="9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2018 году 12,8 миллиона граждан - пенсионеры, инвалиды и некоторые другие - впервые получили вычет по земельному налогу на 6 соток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6" name="Google Shape;306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Считаем будущую стоимость финансовой цели с учетом инфляции</a:t>
            </a:r>
            <a:endParaRPr/>
          </a:p>
        </p:txBody>
      </p:sp>
      <p:sp>
        <p:nvSpPr>
          <p:cNvPr id="319" name="Google Shape;319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8" name="Google Shape;33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Считаем скорость движения к цели – ежемесячные отчисления на цель.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Оцениваем реалистичность достижения цели.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Это небольшие шаги и это просто.</a:t>
            </a:r>
            <a:endParaRPr/>
          </a:p>
        </p:txBody>
      </p:sp>
      <p:sp>
        <p:nvSpPr>
          <p:cNvPr id="339" name="Google Shape;339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6" name="Google Shape;356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Помните, что направлять сбережения на цели важно в следующей последовательности: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Сначала сформировать резервный фонд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Затем финансировать долгосрочные цели (пенсия, образование детей)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Далее отложить деньги на среднесрочные цели (например, новый автомобиль)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 в конце – краткосрочные (отпуск, новый ноутбук и т.д.)</a:t>
            </a:r>
            <a:endParaRPr/>
          </a:p>
        </p:txBody>
      </p:sp>
      <p:sp>
        <p:nvSpPr>
          <p:cNvPr id="357" name="Google Shape;357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7" name="Google Shape;37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О том как найти дополнительные ресурсы из текущего бюджета, как брать и отдавать кредиты, как использовать сберегательные инструменты и ускорить движение к цели -- мы поговорим на следующих встречах/вебинарах.</a:t>
            </a:r>
            <a:endParaRPr/>
          </a:p>
        </p:txBody>
      </p:sp>
      <p:sp>
        <p:nvSpPr>
          <p:cNvPr id="378" name="Google Shape;378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1" name="Google Shape;40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Прежде </a:t>
            </a:r>
            <a:endParaRPr/>
          </a:p>
        </p:txBody>
      </p:sp>
      <p:sp>
        <p:nvSpPr>
          <p:cNvPr id="402" name="Google Shape;402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0"/>
              <a:t>Приветствие участников семинара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0"/>
              <a:t>Представление эксперта	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0"/>
              <a:t>Регламент семинара</a:t>
            </a:r>
            <a:endParaRPr sz="700" b="0"/>
          </a:p>
        </p:txBody>
      </p:sp>
      <p:sp>
        <p:nvSpPr>
          <p:cNvPr id="110" name="Google Shape;11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4" name="Google Shape;41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20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Можно адаптировать слайд под среднюю стоимость поездки в отпуск в регионе.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Чаще всего мы выбираем </a:t>
            </a:r>
            <a:r>
              <a:rPr lang="ru-RU" b="1"/>
              <a:t>вариант 1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Сколько нужно откладывать, чтобы накопить сумму</a:t>
            </a:r>
            <a:endParaRPr/>
          </a:p>
        </p:txBody>
      </p:sp>
      <p:sp>
        <p:nvSpPr>
          <p:cNvPr id="182" name="Google Shape;182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>
  <p:cSld name="Титульный слайд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4"/>
          <p:cNvPicPr preferRelativeResize="0"/>
          <p:nvPr/>
        </p:nvPicPr>
        <p:blipFill rotWithShape="1">
          <a:blip r:embed="rId2">
            <a:alphaModFix/>
          </a:blip>
          <a:srcRect t="3838" r="3654" b="31905"/>
          <a:stretch/>
        </p:blipFill>
        <p:spPr>
          <a:xfrm>
            <a:off x="1807185" y="1742012"/>
            <a:ext cx="10384815" cy="389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4"/>
          <p:cNvPicPr preferRelativeResize="0"/>
          <p:nvPr/>
        </p:nvPicPr>
        <p:blipFill rotWithShape="1">
          <a:blip r:embed="rId3">
            <a:alphaModFix/>
          </a:blip>
          <a:srcRect t="11371" r="3643"/>
          <a:stretch/>
        </p:blipFill>
        <p:spPr>
          <a:xfrm flipH="1">
            <a:off x="-2" y="-12527"/>
            <a:ext cx="9298380" cy="661374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4"/>
          <p:cNvSpPr txBox="1">
            <a:spLocks noGrp="1"/>
          </p:cNvSpPr>
          <p:nvPr>
            <p:ph type="ftr" idx="11"/>
          </p:nvPr>
        </p:nvSpPr>
        <p:spPr>
          <a:xfrm>
            <a:off x="7714989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" name="Google Shape;18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656" y="376640"/>
            <a:ext cx="4236579" cy="512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12527"/>
            <a:ext cx="2790962" cy="241752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4"/>
          <p:cNvSpPr txBox="1">
            <a:spLocks noGrp="1"/>
          </p:cNvSpPr>
          <p:nvPr>
            <p:ph type="title"/>
          </p:nvPr>
        </p:nvSpPr>
        <p:spPr>
          <a:xfrm>
            <a:off x="3010944" y="1742215"/>
            <a:ext cx="5351391" cy="3209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 Black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4"/>
          <p:cNvSpPr txBox="1">
            <a:spLocks noGrp="1"/>
          </p:cNvSpPr>
          <p:nvPr>
            <p:ph type="body" idx="1"/>
          </p:nvPr>
        </p:nvSpPr>
        <p:spPr>
          <a:xfrm>
            <a:off x="3010944" y="5403786"/>
            <a:ext cx="5382277" cy="570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итульный слайд">
  <p:cSld name="1_Титульный слайд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70C0"/>
              </a:gs>
              <a:gs pos="30000">
                <a:srgbClr val="0070C0"/>
              </a:gs>
              <a:gs pos="92000">
                <a:srgbClr val="44C0F0"/>
              </a:gs>
              <a:gs pos="100000">
                <a:srgbClr val="44C0F0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33"/>
          <p:cNvSpPr txBox="1"/>
          <p:nvPr/>
        </p:nvSpPr>
        <p:spPr>
          <a:xfrm>
            <a:off x="3469708" y="2591408"/>
            <a:ext cx="5047989" cy="2650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8" indent="7938" algn="ctr" rtl="0">
              <a:lnSpc>
                <a:spcPct val="7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5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Спасибо</a:t>
            </a:r>
            <a:br>
              <a:rPr lang="ru-RU" sz="5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ru-RU" sz="5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за внимание</a:t>
            </a:r>
            <a:endParaRPr sz="5000" b="1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9" name="Google Shape;89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41884" y="5913821"/>
            <a:ext cx="4700323" cy="568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3936014"/>
            <a:ext cx="4271375" cy="2921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5803" y="428364"/>
            <a:ext cx="3409392" cy="717767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33"/>
          <p:cNvSpPr txBox="1">
            <a:spLocks noGrp="1"/>
          </p:cNvSpPr>
          <p:nvPr>
            <p:ph type="body" idx="1"/>
          </p:nvPr>
        </p:nvSpPr>
        <p:spPr>
          <a:xfrm>
            <a:off x="8414675" y="1487519"/>
            <a:ext cx="2704843" cy="469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3" name="Google Shape;93;p33"/>
          <p:cNvSpPr>
            <a:spLocks noGrp="1"/>
          </p:cNvSpPr>
          <p:nvPr>
            <p:ph type="pic" idx="2"/>
          </p:nvPr>
        </p:nvSpPr>
        <p:spPr>
          <a:xfrm>
            <a:off x="8414675" y="355926"/>
            <a:ext cx="3409392" cy="89667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итульный слайд" type="title">
  <p:cSld name="TITL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4"/>
          <p:cNvPicPr preferRelativeResize="0"/>
          <p:nvPr/>
        </p:nvPicPr>
        <p:blipFill rotWithShape="1">
          <a:blip r:embed="rId2">
            <a:alphaModFix/>
          </a:blip>
          <a:srcRect l="15943" t="30199" r="47819"/>
          <a:stretch/>
        </p:blipFill>
        <p:spPr>
          <a:xfrm>
            <a:off x="1" y="1240026"/>
            <a:ext cx="5183247" cy="561797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34"/>
          <p:cNvSpPr/>
          <p:nvPr/>
        </p:nvSpPr>
        <p:spPr>
          <a:xfrm>
            <a:off x="2786743" y="1243730"/>
            <a:ext cx="2396504" cy="4782380"/>
          </a:xfrm>
          <a:prstGeom prst="rect">
            <a:avLst/>
          </a:prstGeom>
          <a:solidFill>
            <a:srgbClr val="22AE8B"/>
          </a:solidFill>
          <a:ln>
            <a:noFill/>
          </a:ln>
          <a:effectLst>
            <a:outerShdw blurRad="254000" dist="88900" dir="4200000" sx="97000" sy="97000" algn="ctr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79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7" name="Google Shape;97;p34"/>
          <p:cNvSpPr/>
          <p:nvPr/>
        </p:nvSpPr>
        <p:spPr>
          <a:xfrm rot="5400000">
            <a:off x="5156619" y="4555844"/>
            <a:ext cx="1493855" cy="1452752"/>
          </a:xfrm>
          <a:prstGeom prst="rtTriangle">
            <a:avLst/>
          </a:prstGeom>
          <a:solidFill>
            <a:srgbClr val="9CCD8E"/>
          </a:solidFill>
          <a:ln>
            <a:noFill/>
          </a:ln>
          <a:effectLst>
            <a:outerShdw blurRad="139700" dist="101600" dir="12960000" sx="102000" sy="102000" algn="r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79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34"/>
          <p:cNvSpPr txBox="1">
            <a:spLocks noGrp="1"/>
          </p:cNvSpPr>
          <p:nvPr>
            <p:ph type="ctrTitle"/>
          </p:nvPr>
        </p:nvSpPr>
        <p:spPr>
          <a:xfrm>
            <a:off x="6780353" y="1240025"/>
            <a:ext cx="4922137" cy="972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ahoma"/>
              <a:buNone/>
              <a:defRPr sz="2400" b="1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4"/>
          <p:cNvSpPr txBox="1">
            <a:spLocks noGrp="1"/>
          </p:cNvSpPr>
          <p:nvPr>
            <p:ph type="subTitle" idx="1"/>
          </p:nvPr>
        </p:nvSpPr>
        <p:spPr>
          <a:xfrm>
            <a:off x="6784135" y="2292929"/>
            <a:ext cx="4918355" cy="1157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C2F31"/>
              </a:buClr>
              <a:buSzPts val="1600"/>
              <a:buNone/>
              <a:defRPr sz="1600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5"/>
          <p:cNvSpPr/>
          <p:nvPr/>
        </p:nvSpPr>
        <p:spPr>
          <a:xfrm>
            <a:off x="0" y="0"/>
            <a:ext cx="4953001" cy="6858000"/>
          </a:xfrm>
          <a:prstGeom prst="rect">
            <a:avLst/>
          </a:prstGeom>
          <a:gradFill>
            <a:gsLst>
              <a:gs pos="0">
                <a:srgbClr val="0070C0"/>
              </a:gs>
              <a:gs pos="30000">
                <a:srgbClr val="0070C0"/>
              </a:gs>
              <a:gs pos="92000">
                <a:srgbClr val="44C0F0"/>
              </a:gs>
              <a:gs pos="100000">
                <a:srgbClr val="44C0F0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Black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6" name="Google Shape;26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7" name="Google Shape;27;p25"/>
          <p:cNvSpPr txBox="1">
            <a:spLocks noGrp="1"/>
          </p:cNvSpPr>
          <p:nvPr>
            <p:ph type="ftr" idx="11"/>
          </p:nvPr>
        </p:nvSpPr>
        <p:spPr>
          <a:xfrm>
            <a:off x="6676373" y="6356350"/>
            <a:ext cx="535383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8" name="Google Shape;28;p25"/>
          <p:cNvCxnSpPr/>
          <p:nvPr/>
        </p:nvCxnSpPr>
        <p:spPr>
          <a:xfrm>
            <a:off x="2726499" y="6563638"/>
            <a:ext cx="3895594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9" name="Google Shape;29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631317"/>
            <a:ext cx="1793172" cy="1226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6"/>
          <p:cNvSpPr txBox="1">
            <a:spLocks noGrp="1"/>
          </p:cNvSpPr>
          <p:nvPr>
            <p:ph type="ftr" idx="11"/>
          </p:nvPr>
        </p:nvSpPr>
        <p:spPr>
          <a:xfrm>
            <a:off x="6676373" y="6356350"/>
            <a:ext cx="535383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4" name="Google Shape;34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631317"/>
            <a:ext cx="1793172" cy="12266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" name="Google Shape;35;p26"/>
          <p:cNvCxnSpPr/>
          <p:nvPr/>
        </p:nvCxnSpPr>
        <p:spPr>
          <a:xfrm>
            <a:off x="2726499" y="6563638"/>
            <a:ext cx="3895594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" name="Google Shape;36;p26"/>
          <p:cNvSpPr/>
          <p:nvPr/>
        </p:nvSpPr>
        <p:spPr>
          <a:xfrm rot="5400000">
            <a:off x="-450938" y="816063"/>
            <a:ext cx="1277655" cy="37578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Заголовок раздела">
  <p:cSld name="1_Заголовок раздела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7"/>
          <p:cNvSpPr>
            <a:spLocks noGrp="1"/>
          </p:cNvSpPr>
          <p:nvPr>
            <p:ph type="pic" idx="2"/>
          </p:nvPr>
        </p:nvSpPr>
        <p:spPr>
          <a:xfrm>
            <a:off x="6325644" y="1247583"/>
            <a:ext cx="5866356" cy="5610418"/>
          </a:xfrm>
          <a:prstGeom prst="rect">
            <a:avLst/>
          </a:prstGeom>
          <a:noFill/>
          <a:ln>
            <a:noFill/>
          </a:ln>
        </p:spPr>
      </p:sp>
      <p:pic>
        <p:nvPicPr>
          <p:cNvPr id="39" name="Google Shape;39;p27"/>
          <p:cNvPicPr preferRelativeResize="0"/>
          <p:nvPr/>
        </p:nvPicPr>
        <p:blipFill rotWithShape="1">
          <a:blip r:embed="rId2">
            <a:alphaModFix/>
          </a:blip>
          <a:srcRect t="7595"/>
          <a:stretch/>
        </p:blipFill>
        <p:spPr>
          <a:xfrm>
            <a:off x="-1" y="0"/>
            <a:ext cx="1219473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27"/>
          <p:cNvSpPr txBox="1"/>
          <p:nvPr/>
        </p:nvSpPr>
        <p:spPr>
          <a:xfrm>
            <a:off x="300625" y="318111"/>
            <a:ext cx="535383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Всероссийская просветительская Эстафета по финансовой грамотности</a:t>
            </a:r>
            <a:endParaRPr/>
          </a:p>
        </p:txBody>
      </p:sp>
      <p:pic>
        <p:nvPicPr>
          <p:cNvPr id="41" name="Google Shape;41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135656"/>
            <a:ext cx="2517732" cy="17223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" name="Google Shape;42;p27"/>
          <p:cNvCxnSpPr/>
          <p:nvPr/>
        </p:nvCxnSpPr>
        <p:spPr>
          <a:xfrm>
            <a:off x="2726499" y="6563638"/>
            <a:ext cx="3895594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3" name="Google Shape;43;p27"/>
          <p:cNvSpPr txBox="1">
            <a:spLocks noGrp="1"/>
          </p:cNvSpPr>
          <p:nvPr>
            <p:ph type="title"/>
          </p:nvPr>
        </p:nvSpPr>
        <p:spPr>
          <a:xfrm>
            <a:off x="1458666" y="1457081"/>
            <a:ext cx="5353834" cy="3943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 Black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4" name="Google Shape;44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64230" y="265527"/>
            <a:ext cx="2308670" cy="4860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" name="Google Shape;45;p27"/>
          <p:cNvCxnSpPr/>
          <p:nvPr/>
        </p:nvCxnSpPr>
        <p:spPr>
          <a:xfrm>
            <a:off x="5654458" y="496019"/>
            <a:ext cx="3549041" cy="3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 b="0">
                <a:solidFill>
                  <a:schemeClr val="accent3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 b="0">
                <a:solidFill>
                  <a:schemeClr val="accent3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/>
          <p:nvPr/>
        </p:nvSpPr>
        <p:spPr>
          <a:xfrm>
            <a:off x="6676373" y="6356350"/>
            <a:ext cx="535383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Всероссийская просветительская Эстафета по финансовой грамотности</a:t>
            </a:r>
            <a:endParaRPr/>
          </a:p>
        </p:txBody>
      </p:sp>
      <p:cxnSp>
        <p:nvCxnSpPr>
          <p:cNvPr id="53" name="Google Shape;53;p28"/>
          <p:cNvCxnSpPr/>
          <p:nvPr/>
        </p:nvCxnSpPr>
        <p:spPr>
          <a:xfrm>
            <a:off x="2726499" y="6563638"/>
            <a:ext cx="3895594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" name="Google Shape;54;p28"/>
          <p:cNvSpPr/>
          <p:nvPr/>
        </p:nvSpPr>
        <p:spPr>
          <a:xfrm rot="5400000">
            <a:off x="-450938" y="816063"/>
            <a:ext cx="1277655" cy="37578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" name="Google Shape;55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631317"/>
            <a:ext cx="1793172" cy="1226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>
  <p:cSld name="Заголовок раздела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70C0"/>
              </a:gs>
              <a:gs pos="30000">
                <a:srgbClr val="0070C0"/>
              </a:gs>
              <a:gs pos="92000">
                <a:srgbClr val="44C0F0"/>
              </a:gs>
              <a:gs pos="100000">
                <a:srgbClr val="44C0F0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" name="Google Shape;58;p29"/>
          <p:cNvPicPr preferRelativeResize="0"/>
          <p:nvPr/>
        </p:nvPicPr>
        <p:blipFill rotWithShape="1">
          <a:blip r:embed="rId2">
            <a:alphaModFix/>
          </a:blip>
          <a:srcRect r="3828" b="9459"/>
          <a:stretch/>
        </p:blipFill>
        <p:spPr>
          <a:xfrm flipH="1">
            <a:off x="-12700" y="1684140"/>
            <a:ext cx="5720597" cy="517386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29"/>
          <p:cNvSpPr txBox="1">
            <a:spLocks noGrp="1"/>
          </p:cNvSpPr>
          <p:nvPr>
            <p:ph type="body" idx="1"/>
          </p:nvPr>
        </p:nvSpPr>
        <p:spPr>
          <a:xfrm>
            <a:off x="923534" y="2544895"/>
            <a:ext cx="4162034" cy="3724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29"/>
          <p:cNvSpPr txBox="1"/>
          <p:nvPr/>
        </p:nvSpPr>
        <p:spPr>
          <a:xfrm>
            <a:off x="6676373" y="6356350"/>
            <a:ext cx="535383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Всероссийская просветительская Эстафета по финансовой грамотности</a:t>
            </a:r>
            <a:endParaRPr/>
          </a:p>
        </p:txBody>
      </p:sp>
      <p:cxnSp>
        <p:nvCxnSpPr>
          <p:cNvPr id="61" name="Google Shape;61;p29"/>
          <p:cNvCxnSpPr/>
          <p:nvPr/>
        </p:nvCxnSpPr>
        <p:spPr>
          <a:xfrm>
            <a:off x="2726499" y="6563638"/>
            <a:ext cx="3895594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2" name="Google Shape;62;p29"/>
          <p:cNvSpPr/>
          <p:nvPr/>
        </p:nvSpPr>
        <p:spPr>
          <a:xfrm rot="5400000">
            <a:off x="-257828" y="622953"/>
            <a:ext cx="1277655" cy="76200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 Black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9"/>
          <p:cNvSpPr txBox="1">
            <a:spLocks noGrp="1"/>
          </p:cNvSpPr>
          <p:nvPr>
            <p:ph type="body" idx="2"/>
          </p:nvPr>
        </p:nvSpPr>
        <p:spPr>
          <a:xfrm>
            <a:off x="5971522" y="2544895"/>
            <a:ext cx="5382277" cy="3724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65" name="Google Shape;6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4230" y="265527"/>
            <a:ext cx="2308670" cy="486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631317"/>
            <a:ext cx="1793172" cy="1226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">
  <p:cSld name="рисунок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753825"/>
            <a:ext cx="12192000" cy="104176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30"/>
          <p:cNvSpPr>
            <a:spLocks noGrp="1"/>
          </p:cNvSpPr>
          <p:nvPr>
            <p:ph type="pic" idx="2"/>
          </p:nvPr>
        </p:nvSpPr>
        <p:spPr>
          <a:xfrm>
            <a:off x="588723" y="987425"/>
            <a:ext cx="11273425" cy="4323611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30"/>
          <p:cNvSpPr txBox="1">
            <a:spLocks noGrp="1"/>
          </p:cNvSpPr>
          <p:nvPr>
            <p:ph type="body" idx="1"/>
          </p:nvPr>
        </p:nvSpPr>
        <p:spPr>
          <a:xfrm>
            <a:off x="3832965" y="5437345"/>
            <a:ext cx="8029184" cy="728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 b="0">
                <a:solidFill>
                  <a:schemeClr val="accent3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1" name="Google Shape;71;p30"/>
          <p:cNvSpPr txBox="1"/>
          <p:nvPr/>
        </p:nvSpPr>
        <p:spPr>
          <a:xfrm>
            <a:off x="6676373" y="6356350"/>
            <a:ext cx="535383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Всероссийская просветительская Эстафета по финансовой грамотности</a:t>
            </a:r>
            <a:endParaRPr/>
          </a:p>
        </p:txBody>
      </p:sp>
      <p:cxnSp>
        <p:nvCxnSpPr>
          <p:cNvPr id="72" name="Google Shape;72;p30"/>
          <p:cNvCxnSpPr/>
          <p:nvPr/>
        </p:nvCxnSpPr>
        <p:spPr>
          <a:xfrm>
            <a:off x="2726499" y="6563638"/>
            <a:ext cx="3895594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3" name="Google Shape;73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631317"/>
            <a:ext cx="1793172" cy="1226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1"/>
          <p:cNvSpPr txBox="1"/>
          <p:nvPr/>
        </p:nvSpPr>
        <p:spPr>
          <a:xfrm>
            <a:off x="6676373" y="6356350"/>
            <a:ext cx="535383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Всероссийская просветительская Эстафета по финансовой грамотности</a:t>
            </a:r>
            <a:endParaRPr/>
          </a:p>
        </p:txBody>
      </p:sp>
      <p:cxnSp>
        <p:nvCxnSpPr>
          <p:cNvPr id="76" name="Google Shape;76;p31"/>
          <p:cNvCxnSpPr/>
          <p:nvPr/>
        </p:nvCxnSpPr>
        <p:spPr>
          <a:xfrm>
            <a:off x="2726499" y="6563638"/>
            <a:ext cx="3895594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7" name="Google Shape;77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631317"/>
            <a:ext cx="1793172" cy="1226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2"/>
          <p:cNvSpPr/>
          <p:nvPr/>
        </p:nvSpPr>
        <p:spPr>
          <a:xfrm>
            <a:off x="0" y="0"/>
            <a:ext cx="4953001" cy="6858000"/>
          </a:xfrm>
          <a:prstGeom prst="rect">
            <a:avLst/>
          </a:prstGeom>
          <a:gradFill>
            <a:gsLst>
              <a:gs pos="0">
                <a:srgbClr val="0070C0"/>
              </a:gs>
              <a:gs pos="30000">
                <a:srgbClr val="0070C0"/>
              </a:gs>
              <a:gs pos="92000">
                <a:srgbClr val="44C0F0"/>
              </a:gs>
              <a:gs pos="100000">
                <a:srgbClr val="44C0F0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  <a:defRPr sz="4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3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32"/>
          <p:cNvSpPr txBox="1">
            <a:spLocks noGrp="1"/>
          </p:cNvSpPr>
          <p:nvPr>
            <p:ph type="ftr" idx="11"/>
          </p:nvPr>
        </p:nvSpPr>
        <p:spPr>
          <a:xfrm>
            <a:off x="6676373" y="6356350"/>
            <a:ext cx="535383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84" name="Google Shape;84;p32"/>
          <p:cNvCxnSpPr/>
          <p:nvPr/>
        </p:nvCxnSpPr>
        <p:spPr>
          <a:xfrm>
            <a:off x="2726499" y="6563638"/>
            <a:ext cx="3895594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5" name="Google Shape;85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631317"/>
            <a:ext cx="1793172" cy="1226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  <a:defRPr sz="44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ftr" idx="11"/>
          </p:nvPr>
        </p:nvSpPr>
        <p:spPr>
          <a:xfrm>
            <a:off x="7239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3" name="Google Shape;13;p2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128631" y="220249"/>
            <a:ext cx="2712186" cy="51497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comments" Target="../comments/comment1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12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26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br.ru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23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"/>
          <p:cNvSpPr txBox="1">
            <a:spLocks noGrp="1"/>
          </p:cNvSpPr>
          <p:nvPr>
            <p:ph type="title"/>
          </p:nvPr>
        </p:nvSpPr>
        <p:spPr>
          <a:xfrm>
            <a:off x="1989666" y="2648819"/>
            <a:ext cx="6703072" cy="2105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Black"/>
              <a:buNone/>
            </a:pPr>
            <a:r>
              <a:rPr lang="ru-RU" sz="3600"/>
              <a:t>Личное финансовое планирование</a:t>
            </a:r>
            <a:endParaRPr/>
          </a:p>
        </p:txBody>
      </p:sp>
      <p:pic>
        <p:nvPicPr>
          <p:cNvPr id="106" name="Google Shape;10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30109" y="6024424"/>
            <a:ext cx="2510612" cy="5523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12"/>
          <p:cNvPicPr preferRelativeResize="0"/>
          <p:nvPr/>
        </p:nvPicPr>
        <p:blipFill rotWithShape="1">
          <a:blip r:embed="rId3">
            <a:alphaModFix amt="63000"/>
          </a:blip>
          <a:srcRect l="23550" t="-2005" b="13773"/>
          <a:stretch/>
        </p:blipFill>
        <p:spPr>
          <a:xfrm flipH="1">
            <a:off x="3040006" y="3801784"/>
            <a:ext cx="3009296" cy="3056217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2"/>
          <p:cNvSpPr txBox="1">
            <a:spLocks noGrp="1"/>
          </p:cNvSpPr>
          <p:nvPr>
            <p:ph type="title"/>
          </p:nvPr>
        </p:nvSpPr>
        <p:spPr>
          <a:xfrm>
            <a:off x="413537" y="1452763"/>
            <a:ext cx="5635765" cy="2550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Tahoma"/>
              <a:buNone/>
            </a:pPr>
            <a:r>
              <a:rPr lang="ru-RU" sz="3200" dirty="0">
                <a:solidFill>
                  <a:schemeClr val="accent3"/>
                </a:solidFill>
                <a:latin typeface="Tahoma"/>
                <a:ea typeface="Tahoma"/>
                <a:cs typeface="Tahoma"/>
                <a:sym typeface="Tahoma"/>
              </a:rPr>
              <a:t>Забываем про доход</a:t>
            </a:r>
            <a:br>
              <a:rPr lang="ru-RU" sz="3200" dirty="0">
                <a:solidFill>
                  <a:schemeClr val="accent3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ru-RU" sz="3200" dirty="0">
                <a:solidFill>
                  <a:schemeClr val="accent3"/>
                </a:solidFill>
                <a:latin typeface="Tahoma"/>
                <a:ea typeface="Tahoma"/>
                <a:cs typeface="Tahoma"/>
                <a:sym typeface="Tahoma"/>
              </a:rPr>
              <a:t>от повседневных расходов</a:t>
            </a:r>
            <a:endParaRPr dirty="0"/>
          </a:p>
        </p:txBody>
      </p:sp>
      <p:sp>
        <p:nvSpPr>
          <p:cNvPr id="243" name="Google Shape;243;p12"/>
          <p:cNvSpPr txBox="1">
            <a:spLocks noGrp="1"/>
          </p:cNvSpPr>
          <p:nvPr>
            <p:ph type="body" idx="1"/>
          </p:nvPr>
        </p:nvSpPr>
        <p:spPr>
          <a:xfrm>
            <a:off x="414708" y="3429000"/>
            <a:ext cx="3335785" cy="1588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A7E6E8"/>
              </a:buClr>
              <a:buSzPts val="2800"/>
              <a:buNone/>
            </a:pPr>
            <a:r>
              <a:rPr lang="ru-RU" b="1" dirty="0">
                <a:solidFill>
                  <a:srgbClr val="A7E6E8"/>
                </a:solidFill>
              </a:rPr>
              <a:t>При доходе</a:t>
            </a: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A7E6E8"/>
              </a:buClr>
              <a:buSzPts val="2800"/>
              <a:buNone/>
            </a:pPr>
            <a:r>
              <a:rPr lang="ru-RU" b="1" dirty="0">
                <a:solidFill>
                  <a:srgbClr val="A7E6E8"/>
                </a:solidFill>
              </a:rPr>
              <a:t>семьи 80 000 рублей</a:t>
            </a:r>
            <a:endParaRPr dirty="0"/>
          </a:p>
        </p:txBody>
      </p:sp>
      <p:grpSp>
        <p:nvGrpSpPr>
          <p:cNvPr id="244" name="Google Shape;244;p12"/>
          <p:cNvGrpSpPr/>
          <p:nvPr/>
        </p:nvGrpSpPr>
        <p:grpSpPr>
          <a:xfrm>
            <a:off x="6587067" y="1240027"/>
            <a:ext cx="5793289" cy="2171068"/>
            <a:chOff x="3379808" y="930020"/>
            <a:chExt cx="4344967" cy="1628301"/>
          </a:xfrm>
        </p:grpSpPr>
        <p:sp>
          <p:nvSpPr>
            <p:cNvPr id="245" name="Google Shape;245;p12"/>
            <p:cNvSpPr/>
            <p:nvPr/>
          </p:nvSpPr>
          <p:spPr>
            <a:xfrm>
              <a:off x="3379808" y="930020"/>
              <a:ext cx="4344967" cy="16283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733" b="1" dirty="0">
                  <a:solidFill>
                    <a:srgbClr val="2C2F31"/>
                  </a:solidFill>
                  <a:latin typeface="Tahoma"/>
                  <a:ea typeface="Tahoma"/>
                  <a:cs typeface="Tahoma"/>
                  <a:sym typeface="Tahoma"/>
                </a:rPr>
                <a:t>7% годовых</a:t>
              </a:r>
              <a:endParaRPr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733" dirty="0">
                  <a:solidFill>
                    <a:srgbClr val="2C2F31"/>
                  </a:solidFill>
                  <a:latin typeface="Tahoma"/>
                  <a:ea typeface="Tahoma"/>
                  <a:cs typeface="Tahoma"/>
                  <a:sym typeface="Tahoma"/>
                </a:rPr>
                <a:t>на остаток по счету карты  – </a:t>
              </a:r>
              <a:endParaRPr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733" b="1" dirty="0">
                  <a:solidFill>
                    <a:schemeClr val="tx1"/>
                  </a:solidFill>
                  <a:latin typeface="Tahoma"/>
                  <a:ea typeface="Tahoma"/>
                  <a:cs typeface="Tahoma"/>
                  <a:sym typeface="Tahoma"/>
                </a:rPr>
                <a:t>5 600 </a:t>
              </a:r>
              <a:r>
                <a:rPr lang="ru-RU" sz="3733" b="1" dirty="0">
                  <a:solidFill>
                    <a:srgbClr val="2C2F31"/>
                  </a:solidFill>
                  <a:latin typeface="Tahoma"/>
                  <a:ea typeface="Tahoma"/>
                  <a:cs typeface="Tahoma"/>
                  <a:sym typeface="Tahoma"/>
                </a:rPr>
                <a:t>рублей в год </a:t>
              </a:r>
              <a:endParaRPr dirty="0"/>
            </a:p>
            <a:p>
              <a:pPr marL="0" marR="0" lvl="0" indent="0" algn="l" rtl="0">
                <a:lnSpc>
                  <a:spcPct val="10124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4267" b="1" dirty="0">
                  <a:solidFill>
                    <a:schemeClr val="accent1"/>
                  </a:solidFill>
                  <a:latin typeface="Tahoma"/>
                  <a:ea typeface="Tahoma"/>
                  <a:cs typeface="Tahoma"/>
                  <a:sym typeface="Tahoma"/>
                </a:rPr>
                <a:t>+</a:t>
              </a:r>
              <a:endParaRPr dirty="0"/>
            </a:p>
          </p:txBody>
        </p:sp>
        <p:sp>
          <p:nvSpPr>
            <p:cNvPr id="246" name="Google Shape;246;p12"/>
            <p:cNvSpPr/>
            <p:nvPr/>
          </p:nvSpPr>
          <p:spPr>
            <a:xfrm>
              <a:off x="3782237" y="2079946"/>
              <a:ext cx="3174148" cy="2692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733">
                  <a:solidFill>
                    <a:schemeClr val="accent1"/>
                  </a:solidFill>
                  <a:latin typeface="Tahoma"/>
                  <a:ea typeface="Tahoma"/>
                  <a:cs typeface="Tahoma"/>
                  <a:sym typeface="Tahoma"/>
                </a:rPr>
                <a:t>«бесплатные» подарки на Новый Год</a:t>
              </a:r>
              <a:endParaRPr sz="4267" b="1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247" name="Google Shape;247;p12"/>
          <p:cNvGrpSpPr/>
          <p:nvPr/>
        </p:nvGrpSpPr>
        <p:grpSpPr>
          <a:xfrm>
            <a:off x="6587067" y="3816281"/>
            <a:ext cx="6034589" cy="2171067"/>
            <a:chOff x="3379808" y="2946393"/>
            <a:chExt cx="4525942" cy="1628300"/>
          </a:xfrm>
        </p:grpSpPr>
        <p:sp>
          <p:nvSpPr>
            <p:cNvPr id="248" name="Google Shape;248;p12"/>
            <p:cNvSpPr/>
            <p:nvPr/>
          </p:nvSpPr>
          <p:spPr>
            <a:xfrm>
              <a:off x="3379808" y="2946393"/>
              <a:ext cx="4525942" cy="162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733" b="1" dirty="0">
                  <a:solidFill>
                    <a:srgbClr val="2C2F31"/>
                  </a:solidFill>
                  <a:latin typeface="Tahoma"/>
                  <a:ea typeface="Tahoma"/>
                  <a:cs typeface="Tahoma"/>
                  <a:sym typeface="Tahoma"/>
                </a:rPr>
                <a:t>3% </a:t>
              </a:r>
              <a:r>
                <a:rPr lang="ru-RU" sz="3733" b="1" dirty="0" err="1">
                  <a:solidFill>
                    <a:srgbClr val="2C2F31"/>
                  </a:solidFill>
                  <a:latin typeface="Tahoma"/>
                  <a:ea typeface="Tahoma"/>
                  <a:cs typeface="Tahoma"/>
                  <a:sym typeface="Tahoma"/>
                </a:rPr>
                <a:t>кешбэк</a:t>
              </a:r>
              <a:r>
                <a:rPr lang="ru-RU" sz="3733" b="1" dirty="0">
                  <a:solidFill>
                    <a:srgbClr val="2C2F3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endParaRPr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733" dirty="0">
                  <a:solidFill>
                    <a:srgbClr val="2C2F31"/>
                  </a:solidFill>
                  <a:latin typeface="Tahoma"/>
                  <a:ea typeface="Tahoma"/>
                  <a:cs typeface="Tahoma"/>
                  <a:sym typeface="Tahoma"/>
                </a:rPr>
                <a:t>на расходы по карте – </a:t>
              </a:r>
              <a:endParaRPr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733" b="1" dirty="0">
                  <a:solidFill>
                    <a:schemeClr val="tx1"/>
                  </a:solidFill>
                  <a:latin typeface="Tahoma"/>
                  <a:ea typeface="Tahoma"/>
                  <a:cs typeface="Tahoma"/>
                  <a:sym typeface="Tahoma"/>
                </a:rPr>
                <a:t>23 </a:t>
              </a:r>
              <a:r>
                <a:rPr lang="ru-RU" sz="3733" b="1" dirty="0">
                  <a:solidFill>
                    <a:srgbClr val="2C2F31"/>
                  </a:solidFill>
                  <a:latin typeface="Tahoma"/>
                  <a:ea typeface="Tahoma"/>
                  <a:cs typeface="Tahoma"/>
                  <a:sym typeface="Tahoma"/>
                </a:rPr>
                <a:t>000 рублей в год </a:t>
              </a:r>
              <a:endParaRPr dirty="0"/>
            </a:p>
            <a:p>
              <a:pPr marL="0" marR="0" lvl="0" indent="0" algn="l" rtl="0">
                <a:lnSpc>
                  <a:spcPct val="10124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4267" b="1" dirty="0">
                  <a:solidFill>
                    <a:schemeClr val="accent1"/>
                  </a:solidFill>
                  <a:latin typeface="Tahoma"/>
                  <a:ea typeface="Tahoma"/>
                  <a:cs typeface="Tahoma"/>
                  <a:sym typeface="Tahoma"/>
                </a:rPr>
                <a:t>+</a:t>
              </a:r>
              <a:endParaRPr dirty="0"/>
            </a:p>
          </p:txBody>
        </p:sp>
        <p:sp>
          <p:nvSpPr>
            <p:cNvPr id="249" name="Google Shape;249;p12"/>
            <p:cNvSpPr/>
            <p:nvPr/>
          </p:nvSpPr>
          <p:spPr>
            <a:xfrm>
              <a:off x="3782237" y="4069348"/>
              <a:ext cx="3174148" cy="2692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733" dirty="0">
                  <a:solidFill>
                    <a:schemeClr val="accent1"/>
                  </a:solidFill>
                  <a:latin typeface="Tahoma"/>
                  <a:ea typeface="Tahoma"/>
                  <a:cs typeface="Tahoma"/>
                  <a:sym typeface="Tahoma"/>
                </a:rPr>
                <a:t>25 % от суммы годового отпуска</a:t>
              </a:r>
              <a:endParaRPr dirty="0"/>
            </a:p>
          </p:txBody>
        </p:sp>
      </p:grpSp>
      <p:pic>
        <p:nvPicPr>
          <p:cNvPr id="250" name="Google Shape;25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8961" y="438582"/>
            <a:ext cx="2078726" cy="457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13"/>
          <p:cNvPicPr preferRelativeResize="0"/>
          <p:nvPr/>
        </p:nvPicPr>
        <p:blipFill rotWithShape="1">
          <a:blip r:embed="rId3">
            <a:alphaModFix/>
          </a:blip>
          <a:srcRect l="34860" r="3131" b="12855"/>
          <a:stretch/>
        </p:blipFill>
        <p:spPr>
          <a:xfrm>
            <a:off x="0" y="1667590"/>
            <a:ext cx="5278056" cy="5191247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3"/>
          <p:cNvSpPr txBox="1">
            <a:spLocks noGrp="1"/>
          </p:cNvSpPr>
          <p:nvPr>
            <p:ph type="body" idx="1"/>
          </p:nvPr>
        </p:nvSpPr>
        <p:spPr>
          <a:xfrm>
            <a:off x="5278056" y="2986293"/>
            <a:ext cx="6294900" cy="28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33"/>
              <a:buNone/>
            </a:pPr>
            <a:r>
              <a:rPr lang="ru-RU" sz="3733" b="1" dirty="0"/>
              <a:t>В</a:t>
            </a:r>
            <a:r>
              <a:rPr lang="ru-RU" sz="3733" b="1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0"/>
                  </a:ext>
                </a:extLst>
              </a:rPr>
              <a:t> 2022 году, </a:t>
            </a:r>
            <a:endParaRPr dirty="0"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1"/>
                </a:ext>
              </a:extLst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ru-RU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2"/>
                  </a:ext>
                </a:extLst>
              </a:rPr>
              <a:t>по данным ФНС, в среднем гражданин России получил </a:t>
            </a:r>
            <a:endParaRPr dirty="0"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3"/>
                </a:ext>
              </a:extLst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733"/>
              <a:buNone/>
            </a:pPr>
            <a:r>
              <a:rPr lang="ru-RU" sz="3733" b="1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4"/>
                  </a:ext>
                </a:extLst>
              </a:rPr>
              <a:t>368 109 руб.</a:t>
            </a:r>
            <a:endParaRPr dirty="0"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5"/>
                </a:ext>
              </a:extLst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ru-RU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6"/>
                  </a:ext>
                </a:extLst>
              </a:rPr>
              <a:t>в качестве налоговых вычетов</a:t>
            </a:r>
            <a:r>
              <a:rPr lang="ru-RU" dirty="0"/>
              <a:t>.</a:t>
            </a:r>
            <a:endParaRPr dirty="0"/>
          </a:p>
        </p:txBody>
      </p:sp>
      <p:sp>
        <p:nvSpPr>
          <p:cNvPr id="258" name="Google Shape;258;p13"/>
          <p:cNvSpPr txBox="1">
            <a:spLocks noGrp="1"/>
          </p:cNvSpPr>
          <p:nvPr>
            <p:ph type="title"/>
          </p:nvPr>
        </p:nvSpPr>
        <p:spPr>
          <a:xfrm>
            <a:off x="413538" y="481406"/>
            <a:ext cx="9403609" cy="118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SzPts val="3200"/>
            </a:pPr>
            <a:r>
              <a:rPr lang="ru-RU" sz="3200" dirty="0"/>
              <a:t>Большинство (65%) россиян знают о возможности вернуть часть уплаченного налога, но больше половины (54%) никогда этого не делали</a:t>
            </a:r>
            <a:endParaRPr sz="3200" dirty="0"/>
          </a:p>
        </p:txBody>
      </p:sp>
      <p:cxnSp>
        <p:nvCxnSpPr>
          <p:cNvPr id="259" name="Google Shape;259;p13"/>
          <p:cNvCxnSpPr/>
          <p:nvPr/>
        </p:nvCxnSpPr>
        <p:spPr>
          <a:xfrm rot="10800000" flipH="1">
            <a:off x="1697621" y="5155096"/>
            <a:ext cx="2357545" cy="1450192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0" name="Google Shape;260;p13"/>
          <p:cNvCxnSpPr/>
          <p:nvPr/>
        </p:nvCxnSpPr>
        <p:spPr>
          <a:xfrm>
            <a:off x="1666756" y="2608163"/>
            <a:ext cx="15433" cy="4012556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1" name="Google Shape;261;p13"/>
          <p:cNvSpPr/>
          <p:nvPr/>
        </p:nvSpPr>
        <p:spPr>
          <a:xfrm>
            <a:off x="1626607" y="6465595"/>
            <a:ext cx="168531" cy="168531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4CAF9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13"/>
          <p:cNvSpPr txBox="1"/>
          <p:nvPr/>
        </p:nvSpPr>
        <p:spPr>
          <a:xfrm>
            <a:off x="1795137" y="3261734"/>
            <a:ext cx="2435680" cy="1084981"/>
          </a:xfrm>
          <a:prstGeom prst="rect">
            <a:avLst/>
          </a:prstGeom>
          <a:noFill/>
          <a:ln>
            <a:noFill/>
          </a:ln>
          <a:effectLst>
            <a:outerShdw blurRad="139700" dist="50800" algn="l" rotWithShape="0">
              <a:srgbClr val="1E1F1E">
                <a:alpha val="69803"/>
              </a:srgbClr>
            </a:outerShdw>
          </a:effectLst>
        </p:spPr>
        <p:txBody>
          <a:bodyPr spcFirstLastPara="1" wrap="square" lIns="121900" tIns="60950" rIns="121900" bIns="6095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ahoma"/>
              <a:buNone/>
            </a:pPr>
            <a:r>
              <a:rPr lang="ru-RU" sz="32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Возврат 13% </a:t>
            </a:r>
            <a:endParaRPr/>
          </a:p>
        </p:txBody>
      </p:sp>
      <p:pic>
        <p:nvPicPr>
          <p:cNvPr id="263" name="Google Shape;26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17147" y="6258807"/>
            <a:ext cx="2078726" cy="457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631317"/>
            <a:ext cx="1793172" cy="1226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4"/>
          <p:cNvSpPr txBox="1">
            <a:spLocks noGrp="1"/>
          </p:cNvSpPr>
          <p:nvPr>
            <p:ph type="title"/>
          </p:nvPr>
        </p:nvSpPr>
        <p:spPr>
          <a:xfrm>
            <a:off x="413536" y="70611"/>
            <a:ext cx="7994193" cy="2124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Black"/>
              <a:buNone/>
            </a:pPr>
            <a:r>
              <a:rPr lang="ru-RU" sz="3200" dirty="0"/>
              <a:t>Только 11% из нас возвращает уплаченный НДФЛ. </a:t>
            </a:r>
            <a:r>
              <a:rPr lang="ru-RU" sz="2400" dirty="0">
                <a:solidFill>
                  <a:srgbClr val="2C2F31"/>
                </a:solidFill>
              </a:rPr>
              <a:t>Вы можете вернуть налоги, если:</a:t>
            </a:r>
            <a:endParaRPr dirty="0"/>
          </a:p>
        </p:txBody>
      </p:sp>
      <p:sp>
        <p:nvSpPr>
          <p:cNvPr id="272" name="Google Shape;272;p14"/>
          <p:cNvSpPr txBox="1">
            <a:spLocks noGrp="1"/>
          </p:cNvSpPr>
          <p:nvPr>
            <p:ph type="body" idx="1"/>
          </p:nvPr>
        </p:nvSpPr>
        <p:spPr>
          <a:xfrm>
            <a:off x="1593458" y="2467515"/>
            <a:ext cx="5076520" cy="3565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</a:pPr>
            <a:r>
              <a:rPr lang="ru-RU" sz="1600" b="1">
                <a:solidFill>
                  <a:schemeClr val="accent1"/>
                </a:solidFill>
              </a:rPr>
              <a:t>Приобретали жилье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ru-RU" sz="1600"/>
              <a:t>Возможность вернуть до 260 000 рублей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ru-RU" sz="1600"/>
              <a:t>за покупку жилья + до 390 000 рублей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ru-RU" sz="1600"/>
              <a:t>за выплаченные проценты по ипотеке.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</a:pPr>
            <a:r>
              <a:rPr lang="ru-RU" sz="1600" b="1">
                <a:solidFill>
                  <a:schemeClr val="accent1"/>
                </a:solidFill>
              </a:rPr>
              <a:t>Открывали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</a:pPr>
            <a:r>
              <a:rPr lang="ru-RU" sz="1600" b="1">
                <a:solidFill>
                  <a:schemeClr val="accent1"/>
                </a:solidFill>
              </a:rPr>
              <a:t>инвестиционный счет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ru-RU" sz="1600"/>
              <a:t>Возможность вернуть до 52 000 рублей в год.</a:t>
            </a: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</a:pPr>
            <a:r>
              <a:rPr lang="ru-RU" sz="1600" b="1">
                <a:solidFill>
                  <a:schemeClr val="accent1"/>
                </a:solidFill>
              </a:rPr>
              <a:t>Перечисляли деньги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</a:pPr>
            <a:r>
              <a:rPr lang="ru-RU" sz="1600" b="1">
                <a:solidFill>
                  <a:schemeClr val="accent1"/>
                </a:solidFill>
              </a:rPr>
              <a:t>на благотворительность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ru-RU" sz="1600"/>
              <a:t>Возможность вернуть налоговый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ru-RU" sz="1600"/>
              <a:t>вычет до 25% от дохода.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600"/>
          </a:p>
        </p:txBody>
      </p:sp>
      <p:sp>
        <p:nvSpPr>
          <p:cNvPr id="273" name="Google Shape;273;p14"/>
          <p:cNvSpPr txBox="1"/>
          <p:nvPr/>
        </p:nvSpPr>
        <p:spPr>
          <a:xfrm>
            <a:off x="6961114" y="2798342"/>
            <a:ext cx="5350157" cy="4780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20"/>
              <a:buFont typeface="Arial"/>
              <a:buNone/>
            </a:pPr>
            <a:r>
              <a:rPr lang="ru-RU" sz="1600" b="1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rPr>
              <a:t>Страховали жизнь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20"/>
              <a:buFont typeface="Arial"/>
              <a:buNone/>
            </a:pPr>
            <a:r>
              <a:rPr lang="ru-RU" sz="1600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Возможность вернуть до 15 600 рублей в год.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20"/>
              <a:buFont typeface="Arial"/>
              <a:buNone/>
            </a:pPr>
            <a:endParaRPr sz="1600">
              <a:solidFill>
                <a:srgbClr val="2C2F3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20"/>
              <a:buFont typeface="Arial"/>
              <a:buNone/>
            </a:pPr>
            <a:endParaRPr sz="1600">
              <a:solidFill>
                <a:srgbClr val="2C2F3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20"/>
              <a:buFont typeface="Arial"/>
              <a:buNone/>
            </a:pPr>
            <a:r>
              <a:rPr lang="ru-RU" sz="1600" b="1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rPr>
              <a:t>Оплачивали обучение или лечение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20"/>
              <a:buFont typeface="Arial"/>
              <a:buNone/>
            </a:pPr>
            <a:r>
              <a:rPr lang="ru-RU" sz="1600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Возможность вернуть  до 15 600 рублей в год.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20"/>
              <a:buFont typeface="Arial"/>
              <a:buNone/>
            </a:pPr>
            <a:endParaRPr sz="1600">
              <a:solidFill>
                <a:srgbClr val="2C2F3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20"/>
              <a:buFont typeface="Arial"/>
              <a:buNone/>
            </a:pPr>
            <a:endParaRPr sz="1600">
              <a:solidFill>
                <a:srgbClr val="2C2F3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20"/>
              <a:buFont typeface="Arial"/>
              <a:buNone/>
            </a:pPr>
            <a:r>
              <a:rPr lang="ru-RU" sz="1600" b="1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rPr>
              <a:t>Делали взносы в негосударственный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20"/>
              <a:buFont typeface="Arial"/>
              <a:buNone/>
            </a:pPr>
            <a:r>
              <a:rPr lang="ru-RU" sz="1600" b="1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rPr>
              <a:t>пенсионный фонд (НПФ)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20"/>
              <a:buFont typeface="Arial"/>
              <a:buNone/>
            </a:pPr>
            <a:r>
              <a:rPr lang="ru-RU" sz="1600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Возможность вернуть до 15 600 рублей в год.</a:t>
            </a:r>
            <a:endParaRPr/>
          </a:p>
        </p:txBody>
      </p:sp>
      <p:pic>
        <p:nvPicPr>
          <p:cNvPr id="274" name="Google Shape;27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3822" y="2710787"/>
            <a:ext cx="665928" cy="665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08693" y="3862350"/>
            <a:ext cx="657873" cy="657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90475" y="4922767"/>
            <a:ext cx="644133" cy="644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46577" y="2608953"/>
            <a:ext cx="727323" cy="727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2874" y="3924282"/>
            <a:ext cx="660923" cy="660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2120" y="4940694"/>
            <a:ext cx="648473" cy="648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908118" y="6366566"/>
            <a:ext cx="2078726" cy="45732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14"/>
          <p:cNvSpPr txBox="1"/>
          <p:nvPr/>
        </p:nvSpPr>
        <p:spPr>
          <a:xfrm>
            <a:off x="1670754" y="6064868"/>
            <a:ext cx="102895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 </a:t>
            </a:r>
            <a:r>
              <a:rPr lang="ru-RU" sz="1200" i="1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Начиная с расходов с 01.01.2024 года, максимальный совокупный размер понесенных расходов в налоговом периоде (за минусом расходов на обучение детей налогоплательщика и расходов на дорогостоящее лечение) составляет 150 000 руб.</a:t>
            </a:r>
            <a:endParaRPr sz="16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5"/>
          <p:cNvSpPr txBox="1">
            <a:spLocks noGrp="1"/>
          </p:cNvSpPr>
          <p:nvPr>
            <p:ph type="title"/>
          </p:nvPr>
        </p:nvSpPr>
        <p:spPr>
          <a:xfrm>
            <a:off x="809006" y="365125"/>
            <a:ext cx="1057398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homa"/>
              <a:buNone/>
            </a:pPr>
            <a:r>
              <a:rPr lang="ru-RU" sz="2800" b="1">
                <a:latin typeface="Tahoma"/>
                <a:ea typeface="Tahoma"/>
                <a:cs typeface="Tahoma"/>
                <a:sym typeface="Tahoma"/>
              </a:rPr>
              <a:t>Финансовый план помогает </a:t>
            </a:r>
            <a:br>
              <a:rPr lang="ru-RU" sz="2800" b="1">
                <a:latin typeface="Tahoma"/>
                <a:ea typeface="Tahoma"/>
                <a:cs typeface="Tahoma"/>
                <a:sym typeface="Tahoma"/>
              </a:rPr>
            </a:br>
            <a:r>
              <a:rPr lang="ru-RU" sz="2800" b="1">
                <a:latin typeface="Tahoma"/>
                <a:ea typeface="Tahoma"/>
                <a:cs typeface="Tahoma"/>
                <a:sym typeface="Tahoma"/>
              </a:rPr>
              <a:t>достигнуть целей и не терять деньги</a:t>
            </a:r>
            <a:endParaRPr/>
          </a:p>
        </p:txBody>
      </p:sp>
      <p:sp>
        <p:nvSpPr>
          <p:cNvPr id="288" name="Google Shape;288;p15"/>
          <p:cNvSpPr/>
          <p:nvPr/>
        </p:nvSpPr>
        <p:spPr>
          <a:xfrm>
            <a:off x="1338212" y="1643293"/>
            <a:ext cx="681457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accent3"/>
                </a:solidFill>
                <a:latin typeface="Tahoma"/>
                <a:ea typeface="Tahoma"/>
                <a:cs typeface="Tahoma"/>
                <a:sym typeface="Tahoma"/>
              </a:rPr>
              <a:t>Какие у вас могут быть цели</a:t>
            </a:r>
            <a:endParaRPr sz="1867">
              <a:solidFill>
                <a:schemeClr val="accent3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89" name="Google Shape;289;p15"/>
          <p:cNvSpPr/>
          <p:nvPr/>
        </p:nvSpPr>
        <p:spPr>
          <a:xfrm>
            <a:off x="4396274" y="2779558"/>
            <a:ext cx="3045165" cy="2678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67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Образование и обучение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67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(для себя или детей)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2C2F3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2C2F3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67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Летний отпуск, юбилей, свадьба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2C2F3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2C2F3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67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Отдать долги</a:t>
            </a:r>
            <a:endParaRPr/>
          </a:p>
        </p:txBody>
      </p:sp>
      <p:sp>
        <p:nvSpPr>
          <p:cNvPr id="290" name="Google Shape;290;p15"/>
          <p:cNvSpPr/>
          <p:nvPr/>
        </p:nvSpPr>
        <p:spPr>
          <a:xfrm>
            <a:off x="8568638" y="1341125"/>
            <a:ext cx="3266447" cy="4402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67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Резервный фонд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67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(финансовая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67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подушка безопасности)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2C2F3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2C2F3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67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Сделать ремонт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67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в квартире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2C2F3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2C2F3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67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Покупка крупной бытовой техники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2C2F3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2C2F3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67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Заплатить налоги, страховку</a:t>
            </a:r>
            <a:endParaRPr/>
          </a:p>
        </p:txBody>
      </p:sp>
      <p:sp>
        <p:nvSpPr>
          <p:cNvPr id="291" name="Google Shape;291;p15"/>
          <p:cNvSpPr/>
          <p:nvPr/>
        </p:nvSpPr>
        <p:spPr>
          <a:xfrm>
            <a:off x="2672075" y="6113219"/>
            <a:ext cx="1171465" cy="37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67" i="1">
                <a:solidFill>
                  <a:schemeClr val="accent3"/>
                </a:solidFill>
                <a:latin typeface="Tahoma"/>
                <a:ea typeface="Tahoma"/>
                <a:cs typeface="Tahoma"/>
                <a:sym typeface="Tahoma"/>
              </a:rPr>
              <a:t>и т.д.</a:t>
            </a:r>
            <a:endParaRPr/>
          </a:p>
        </p:txBody>
      </p:sp>
      <p:sp>
        <p:nvSpPr>
          <p:cNvPr id="292" name="Google Shape;292;p15"/>
          <p:cNvSpPr/>
          <p:nvPr/>
        </p:nvSpPr>
        <p:spPr>
          <a:xfrm>
            <a:off x="1338678" y="2779558"/>
            <a:ext cx="2152668" cy="2390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67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Машина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2C2F3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2C2F3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67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Квартира, дача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2C2F3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2C2F3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67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Рождение ребенка</a:t>
            </a:r>
            <a:endParaRPr/>
          </a:p>
        </p:txBody>
      </p:sp>
      <p:pic>
        <p:nvPicPr>
          <p:cNvPr id="293" name="Google Shape;29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24" y="2603201"/>
            <a:ext cx="831888" cy="831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2392" y="3453343"/>
            <a:ext cx="665928" cy="665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6324" y="4394997"/>
            <a:ext cx="752277" cy="752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00295" y="2888800"/>
            <a:ext cx="646263" cy="646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31884" y="3904917"/>
            <a:ext cx="632605" cy="632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734398" y="4945105"/>
            <a:ext cx="626015" cy="626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848411" y="1444398"/>
            <a:ext cx="711592" cy="711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834284" y="2653102"/>
            <a:ext cx="739849" cy="739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5"/>
          <p:cNvPicPr preferRelativeResize="0"/>
          <p:nvPr/>
        </p:nvPicPr>
        <p:blipFill rotWithShape="1">
          <a:blip r:embed="rId11">
            <a:alphaModFix/>
          </a:blip>
          <a:srcRect t="36300"/>
          <a:stretch/>
        </p:blipFill>
        <p:spPr>
          <a:xfrm>
            <a:off x="7842741" y="3956124"/>
            <a:ext cx="722931" cy="460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87303" y="5147275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817147" y="6258807"/>
            <a:ext cx="2078726" cy="457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6"/>
          <p:cNvSpPr/>
          <p:nvPr/>
        </p:nvSpPr>
        <p:spPr>
          <a:xfrm>
            <a:off x="5224000" y="1802781"/>
            <a:ext cx="6968001" cy="41010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16"/>
          <p:cNvSpPr txBox="1">
            <a:spLocks noGrp="1"/>
          </p:cNvSpPr>
          <p:nvPr>
            <p:ph type="title"/>
          </p:nvPr>
        </p:nvSpPr>
        <p:spPr>
          <a:xfrm>
            <a:off x="413537" y="282987"/>
            <a:ext cx="6540723" cy="1725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Tahoma"/>
              <a:buNone/>
            </a:pPr>
            <a:r>
              <a:rPr lang="ru-RU" sz="3200" b="1">
                <a:solidFill>
                  <a:schemeClr val="accent3"/>
                </a:solidFill>
                <a:latin typeface="Tahoma"/>
                <a:ea typeface="Tahoma"/>
                <a:cs typeface="Tahoma"/>
                <a:sym typeface="Tahoma"/>
              </a:rPr>
              <a:t>Как сформулировать цели, чтобы их достигнуть:</a:t>
            </a:r>
            <a:endParaRPr/>
          </a:p>
        </p:txBody>
      </p:sp>
      <p:sp>
        <p:nvSpPr>
          <p:cNvPr id="311" name="Google Shape;311;p16"/>
          <p:cNvSpPr txBox="1">
            <a:spLocks noGrp="1"/>
          </p:cNvSpPr>
          <p:nvPr>
            <p:ph type="body" idx="1"/>
          </p:nvPr>
        </p:nvSpPr>
        <p:spPr>
          <a:xfrm>
            <a:off x="371975" y="1914951"/>
            <a:ext cx="5189900" cy="3684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</a:pPr>
            <a:r>
              <a:rPr lang="ru-RU" sz="3200" b="1">
                <a:solidFill>
                  <a:schemeClr val="accent1"/>
                </a:solidFill>
              </a:rPr>
              <a:t>Что</a:t>
            </a:r>
            <a:r>
              <a:rPr lang="ru-RU" sz="1733" b="1">
                <a:solidFill>
                  <a:schemeClr val="accent1"/>
                </a:solidFill>
              </a:rPr>
              <a:t> я хочу?</a:t>
            </a:r>
            <a:endParaRPr sz="1733" b="1">
              <a:solidFill>
                <a:schemeClr val="accent1"/>
              </a:solidFill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33"/>
              <a:buNone/>
            </a:pPr>
            <a:endParaRPr sz="1733" b="1">
              <a:solidFill>
                <a:schemeClr val="accent1"/>
              </a:solidFill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</a:pPr>
            <a:r>
              <a:rPr lang="ru-RU" sz="3200" b="1">
                <a:solidFill>
                  <a:schemeClr val="accent1"/>
                </a:solidFill>
              </a:rPr>
              <a:t>Когда</a:t>
            </a:r>
            <a:r>
              <a:rPr lang="ru-RU" sz="1733" b="1">
                <a:solidFill>
                  <a:schemeClr val="accent1"/>
                </a:solidFill>
              </a:rPr>
              <a:t> это у меня будет? </a:t>
            </a:r>
            <a:endParaRPr sz="1733" b="1">
              <a:solidFill>
                <a:schemeClr val="accent1"/>
              </a:solidFill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33"/>
              <a:buNone/>
            </a:pPr>
            <a:endParaRPr sz="1733" b="1">
              <a:solidFill>
                <a:schemeClr val="accent1"/>
              </a:solidFill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</a:pPr>
            <a:r>
              <a:rPr lang="ru-RU" sz="3200" b="1">
                <a:solidFill>
                  <a:schemeClr val="accent1"/>
                </a:solidFill>
              </a:rPr>
              <a:t>Сколько</a:t>
            </a:r>
            <a:r>
              <a:rPr lang="ru-RU" sz="1733" b="1">
                <a:solidFill>
                  <a:schemeClr val="accent1"/>
                </a:solidFill>
              </a:rPr>
              <a:t> стоит?</a:t>
            </a:r>
            <a:endParaRPr sz="1733" b="1">
              <a:solidFill>
                <a:schemeClr val="accent1"/>
              </a:solidFill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33"/>
              <a:buNone/>
            </a:pPr>
            <a:endParaRPr sz="1733" b="1">
              <a:solidFill>
                <a:schemeClr val="accent1"/>
              </a:solidFill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</a:pPr>
            <a:r>
              <a:rPr lang="ru-RU" sz="3200" b="1">
                <a:solidFill>
                  <a:schemeClr val="accent1"/>
                </a:solidFill>
              </a:rPr>
              <a:t>Что</a:t>
            </a:r>
            <a:r>
              <a:rPr lang="ru-RU" sz="1733" b="1">
                <a:solidFill>
                  <a:schemeClr val="accent1"/>
                </a:solidFill>
              </a:rPr>
              <a:t> у меня есть для этого?</a:t>
            </a:r>
            <a:endParaRPr/>
          </a:p>
        </p:txBody>
      </p:sp>
      <p:sp>
        <p:nvSpPr>
          <p:cNvPr id="312" name="Google Shape;312;p16"/>
          <p:cNvSpPr/>
          <p:nvPr/>
        </p:nvSpPr>
        <p:spPr>
          <a:xfrm>
            <a:off x="6783049" y="2215179"/>
            <a:ext cx="48062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Хорошо бы съездить</a:t>
            </a:r>
            <a:endParaRPr sz="20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в отпуск следующим летом</a:t>
            </a:r>
            <a:endParaRPr sz="20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13" name="Google Shape;313;p16"/>
          <p:cNvSpPr/>
          <p:nvPr/>
        </p:nvSpPr>
        <p:spPr>
          <a:xfrm>
            <a:off x="6783049" y="4204623"/>
            <a:ext cx="5092367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Я хочу в июле </a:t>
            </a:r>
            <a:r>
              <a:rPr lang="ru-RU" sz="20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8"/>
                  </a:ext>
                </a:extLst>
              </a:rPr>
              <a:t>2025 </a:t>
            </a:r>
            <a:r>
              <a:rPr lang="ru-RU" sz="20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года поехать </a:t>
            </a:r>
            <a:endParaRPr sz="2000" b="1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lvl="0"/>
            <a:r>
              <a:rPr lang="ru-RU" sz="20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с семьей в (</a:t>
            </a:r>
            <a:r>
              <a:rPr lang="ru-RU" sz="20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9"/>
                  </a:ext>
                </a:extLst>
              </a:rPr>
              <a:t>Анапа/Санкт-Петербург/Дагестан</a:t>
            </a:r>
            <a:r>
              <a:rPr lang="ru-RU" sz="20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), это будет стоить примерно </a:t>
            </a:r>
            <a:r>
              <a:rPr lang="ru-RU" sz="20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0"/>
                  </a:ext>
                </a:extLst>
              </a:rPr>
              <a:t>100 000 </a:t>
            </a:r>
            <a:r>
              <a:rPr lang="ru-RU" sz="20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рублей</a:t>
            </a:r>
            <a:endParaRPr dirty="0"/>
          </a:p>
        </p:txBody>
      </p:sp>
      <p:sp>
        <p:nvSpPr>
          <p:cNvPr id="314" name="Google Shape;314;p16"/>
          <p:cNvSpPr/>
          <p:nvPr/>
        </p:nvSpPr>
        <p:spPr>
          <a:xfrm>
            <a:off x="6783049" y="3304591"/>
            <a:ext cx="258396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Сравните:</a:t>
            </a:r>
            <a:endParaRPr/>
          </a:p>
        </p:txBody>
      </p:sp>
      <p:pic>
        <p:nvPicPr>
          <p:cNvPr id="315" name="Google Shape;31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17147" y="6258807"/>
            <a:ext cx="2078726" cy="457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7"/>
          <p:cNvSpPr/>
          <p:nvPr/>
        </p:nvSpPr>
        <p:spPr>
          <a:xfrm>
            <a:off x="3135292" y="2455683"/>
            <a:ext cx="1657476" cy="630737"/>
          </a:xfrm>
          <a:prstGeom prst="homePlate">
            <a:avLst>
              <a:gd name="adj" fmla="val 54051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2" name="Google Shape;322;p17"/>
          <p:cNvCxnSpPr/>
          <p:nvPr/>
        </p:nvCxnSpPr>
        <p:spPr>
          <a:xfrm>
            <a:off x="3149597" y="2467258"/>
            <a:ext cx="1" cy="1406313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3" name="Google Shape;323;p17"/>
          <p:cNvSpPr/>
          <p:nvPr/>
        </p:nvSpPr>
        <p:spPr>
          <a:xfrm>
            <a:off x="699803" y="2455683"/>
            <a:ext cx="1657476" cy="630737"/>
          </a:xfrm>
          <a:prstGeom prst="homePlate">
            <a:avLst>
              <a:gd name="adj" fmla="val 54051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17"/>
          <p:cNvSpPr txBox="1">
            <a:spLocks noGrp="1"/>
          </p:cNvSpPr>
          <p:nvPr>
            <p:ph type="title"/>
          </p:nvPr>
        </p:nvSpPr>
        <p:spPr>
          <a:xfrm>
            <a:off x="408631" y="204587"/>
            <a:ext cx="6529197" cy="1716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Tahoma"/>
              <a:buNone/>
            </a:pPr>
            <a:r>
              <a:rPr lang="ru-RU" sz="3200" b="1">
                <a:solidFill>
                  <a:schemeClr val="accent3"/>
                </a:solidFill>
                <a:latin typeface="Tahoma"/>
                <a:ea typeface="Tahoma"/>
                <a:cs typeface="Tahoma"/>
                <a:sym typeface="Tahoma"/>
              </a:rPr>
              <a:t>На наши цели в будущем влияет инфляция:</a:t>
            </a:r>
            <a:endParaRPr/>
          </a:p>
        </p:txBody>
      </p:sp>
      <p:sp>
        <p:nvSpPr>
          <p:cNvPr id="325" name="Google Shape;325;p17"/>
          <p:cNvSpPr txBox="1">
            <a:spLocks noGrp="1"/>
          </p:cNvSpPr>
          <p:nvPr>
            <p:ph type="body" idx="1"/>
          </p:nvPr>
        </p:nvSpPr>
        <p:spPr>
          <a:xfrm>
            <a:off x="1837459" y="5877557"/>
            <a:ext cx="5845876" cy="581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67"/>
              <a:buNone/>
            </a:pPr>
            <a:r>
              <a:rPr lang="ru-RU" sz="1467" i="1">
                <a:solidFill>
                  <a:schemeClr val="accent3"/>
                </a:solidFill>
              </a:rPr>
              <a:t>Индекс потребительских цен можно найти на сайте Центрального банка России </a:t>
            </a:r>
            <a:r>
              <a:rPr lang="ru-RU" sz="1467" i="1" u="sng">
                <a:solidFill>
                  <a:schemeClr val="accent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https://www.cbr.ru</a:t>
            </a:r>
            <a:r>
              <a:rPr lang="ru-RU" sz="1467" i="1">
                <a:solidFill>
                  <a:schemeClr val="accent3"/>
                </a:solidFill>
              </a:rPr>
              <a:t> </a:t>
            </a:r>
            <a:endParaRPr/>
          </a:p>
        </p:txBody>
      </p:sp>
      <p:sp>
        <p:nvSpPr>
          <p:cNvPr id="326" name="Google Shape;326;p17"/>
          <p:cNvSpPr/>
          <p:nvPr/>
        </p:nvSpPr>
        <p:spPr>
          <a:xfrm>
            <a:off x="3224204" y="2502525"/>
            <a:ext cx="140607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1"/>
                  </a:ext>
                </a:extLst>
              </a:rPr>
              <a:t>2026 г.</a:t>
            </a:r>
            <a:endParaRPr dirty="0"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2"/>
                </a:ext>
              </a:extLst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3"/>
                  </a:ext>
                </a:extLst>
              </a:rPr>
              <a:t>916 000 руб.</a:t>
            </a:r>
            <a:endParaRPr dirty="0"/>
          </a:p>
        </p:txBody>
      </p:sp>
      <p:sp>
        <p:nvSpPr>
          <p:cNvPr id="327" name="Google Shape;327;p17"/>
          <p:cNvSpPr/>
          <p:nvPr/>
        </p:nvSpPr>
        <p:spPr>
          <a:xfrm>
            <a:off x="686863" y="2467257"/>
            <a:ext cx="142306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4"/>
                  </a:ext>
                </a:extLst>
              </a:rPr>
              <a:t>2024 г.</a:t>
            </a:r>
            <a:endParaRPr dirty="0"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5"/>
                </a:ext>
              </a:extLst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6"/>
                  </a:ext>
                </a:extLst>
              </a:rPr>
              <a:t>8</a:t>
            </a:r>
            <a:r>
              <a:rPr lang="ru-RU" sz="14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6"/>
                  </a:ext>
                </a:extLst>
              </a:rPr>
              <a:t>00 000 руб.</a:t>
            </a:r>
            <a:endParaRPr dirty="0"/>
          </a:p>
        </p:txBody>
      </p:sp>
      <p:cxnSp>
        <p:nvCxnSpPr>
          <p:cNvPr id="328" name="Google Shape;328;p17"/>
          <p:cNvCxnSpPr/>
          <p:nvPr/>
        </p:nvCxnSpPr>
        <p:spPr>
          <a:xfrm>
            <a:off x="699803" y="2467258"/>
            <a:ext cx="1" cy="1406313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0" name="Google Shape;330;p17"/>
          <p:cNvSpPr/>
          <p:nvPr/>
        </p:nvSpPr>
        <p:spPr>
          <a:xfrm>
            <a:off x="6647794" y="1671362"/>
            <a:ext cx="5306700" cy="1734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67" b="1" dirty="0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Цена в будущем </a:t>
            </a:r>
            <a:r>
              <a:rPr lang="ru-RU" sz="1867" dirty="0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= сегодняшняя цена х (индекс потребительских цен* / 100)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33" i="1" dirty="0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7"/>
                  </a:ext>
                </a:extLst>
              </a:rPr>
              <a:t>кол-во лет до цели.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dirty="0">
              <a:solidFill>
                <a:srgbClr val="2C2F3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67" b="1" dirty="0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Цена в будущем </a:t>
            </a:r>
            <a:r>
              <a:rPr lang="ru-RU" sz="1867" dirty="0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= </a:t>
            </a:r>
            <a:r>
              <a:rPr lang="ru-RU" sz="1867" dirty="0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8"/>
                  </a:ext>
                </a:extLst>
              </a:rPr>
              <a:t>800 000</a:t>
            </a:r>
            <a:r>
              <a:rPr lang="ru-RU" sz="1867" dirty="0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 х (107 / 100)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67" dirty="0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= </a:t>
            </a:r>
            <a:r>
              <a:rPr lang="ru-RU" sz="1867" dirty="0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9"/>
                  </a:ext>
                </a:extLst>
              </a:rPr>
              <a:t>916 000</a:t>
            </a:r>
            <a:r>
              <a:rPr lang="ru-RU" sz="1867" dirty="0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endParaRPr dirty="0"/>
          </a:p>
        </p:txBody>
      </p:sp>
      <p:pic>
        <p:nvPicPr>
          <p:cNvPr id="332" name="Google Shape;332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17814" y="2897749"/>
            <a:ext cx="4420014" cy="2584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014821"/>
            <a:ext cx="4420014" cy="258458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4" name="Google Shape;334;p17"/>
          <p:cNvCxnSpPr/>
          <p:nvPr/>
        </p:nvCxnSpPr>
        <p:spPr>
          <a:xfrm>
            <a:off x="0" y="5296395"/>
            <a:ext cx="7683335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35" name="Google Shape;335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17147" y="6258807"/>
            <a:ext cx="2078726" cy="457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8"/>
          <p:cNvSpPr/>
          <p:nvPr/>
        </p:nvSpPr>
        <p:spPr>
          <a:xfrm rot="10800000" flipH="1">
            <a:off x="1" y="4053231"/>
            <a:ext cx="11682385" cy="2802700"/>
          </a:xfrm>
          <a:prstGeom prst="snipRoundRect">
            <a:avLst>
              <a:gd name="adj1" fmla="val 0"/>
              <a:gd name="adj2" fmla="val 50000"/>
            </a:avLst>
          </a:prstGeom>
          <a:solidFill>
            <a:schemeClr val="accent3"/>
          </a:solidFill>
          <a:ln>
            <a:noFill/>
          </a:ln>
          <a:effectLst>
            <a:outerShdw blurRad="254000" dist="88900" dir="4200000" sx="97000" sy="97000" algn="ctr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79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42" name="Google Shape;342;p18"/>
          <p:cNvSpPr txBox="1">
            <a:spLocks noGrp="1"/>
          </p:cNvSpPr>
          <p:nvPr>
            <p:ph type="title"/>
          </p:nvPr>
        </p:nvSpPr>
        <p:spPr>
          <a:xfrm>
            <a:off x="408370" y="1273320"/>
            <a:ext cx="11729444" cy="1508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Tahoma"/>
              <a:buNone/>
            </a:pPr>
            <a:r>
              <a:rPr lang="ru-RU" sz="3200">
                <a:solidFill>
                  <a:schemeClr val="accent3"/>
                </a:solidFill>
                <a:latin typeface="Tahoma"/>
                <a:ea typeface="Tahoma"/>
                <a:cs typeface="Tahoma"/>
                <a:sym typeface="Tahoma"/>
              </a:rPr>
              <a:t>С какой денежной скоростью двигаться к цели:</a:t>
            </a:r>
            <a:endParaRPr/>
          </a:p>
        </p:txBody>
      </p:sp>
      <p:sp>
        <p:nvSpPr>
          <p:cNvPr id="343" name="Google Shape;343;p18"/>
          <p:cNvSpPr txBox="1">
            <a:spLocks noGrp="1"/>
          </p:cNvSpPr>
          <p:nvPr>
            <p:ph type="body" idx="1"/>
          </p:nvPr>
        </p:nvSpPr>
        <p:spPr>
          <a:xfrm>
            <a:off x="408370" y="2530413"/>
            <a:ext cx="11065657" cy="939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</a:pPr>
            <a:r>
              <a:rPr lang="ru-RU" sz="2000" b="1">
                <a:solidFill>
                  <a:schemeClr val="accent4"/>
                </a:solidFill>
              </a:rPr>
              <a:t>Откладывать ежемесячно = </a:t>
            </a:r>
            <a:r>
              <a:rPr lang="ru-RU" sz="2000"/>
              <a:t>будущая стоимость цели / количество месяцев</a:t>
            </a: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ru-RU" sz="2000"/>
              <a:t>до достижения цели.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i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</p:txBody>
      </p:sp>
      <p:sp>
        <p:nvSpPr>
          <p:cNvPr id="344" name="Google Shape;344;p18"/>
          <p:cNvSpPr txBox="1"/>
          <p:nvPr/>
        </p:nvSpPr>
        <p:spPr>
          <a:xfrm>
            <a:off x="7047444" y="4390216"/>
            <a:ext cx="4599715" cy="1918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67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42 000 рублей / 12 месяцев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rgbClr val="7ADADD"/>
                </a:solidFill>
                <a:latin typeface="Tahoma"/>
                <a:ea typeface="Tahoma"/>
                <a:cs typeface="Tahoma"/>
                <a:sym typeface="Tahoma"/>
              </a:rPr>
              <a:t>3 500 рублей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rgbClr val="7ADADD"/>
                </a:solidFill>
                <a:latin typeface="Tahoma"/>
                <a:ea typeface="Tahoma"/>
                <a:cs typeface="Tahoma"/>
                <a:sym typeface="Tahoma"/>
              </a:rPr>
              <a:t>в месяц</a:t>
            </a:r>
            <a:endParaRPr/>
          </a:p>
        </p:txBody>
      </p:sp>
      <p:sp>
        <p:nvSpPr>
          <p:cNvPr id="345" name="Google Shape;345;p18"/>
          <p:cNvSpPr txBox="1"/>
          <p:nvPr/>
        </p:nvSpPr>
        <p:spPr>
          <a:xfrm>
            <a:off x="255236" y="5605106"/>
            <a:ext cx="3049384" cy="62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33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Новый ноутбук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33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50 000 рублей</a:t>
            </a:r>
            <a:endParaRPr/>
          </a:p>
        </p:txBody>
      </p:sp>
      <p:sp>
        <p:nvSpPr>
          <p:cNvPr id="346" name="Google Shape;346;p18"/>
          <p:cNvSpPr txBox="1"/>
          <p:nvPr/>
        </p:nvSpPr>
        <p:spPr>
          <a:xfrm>
            <a:off x="3551768" y="5605106"/>
            <a:ext cx="2867704" cy="62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33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Старый ноутбук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33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8 000 рублей</a:t>
            </a:r>
            <a:endParaRPr/>
          </a:p>
        </p:txBody>
      </p:sp>
      <p:sp>
        <p:nvSpPr>
          <p:cNvPr id="347" name="Google Shape;347;p18"/>
          <p:cNvSpPr/>
          <p:nvPr/>
        </p:nvSpPr>
        <p:spPr>
          <a:xfrm rot="5400000">
            <a:off x="10267119" y="5454583"/>
            <a:ext cx="1421087" cy="1421085"/>
          </a:xfrm>
          <a:prstGeom prst="rtTriangle">
            <a:avLst/>
          </a:prstGeom>
          <a:solidFill>
            <a:schemeClr val="accent4"/>
          </a:solidFill>
          <a:ln>
            <a:noFill/>
          </a:ln>
          <a:effectLst>
            <a:outerShdw blurRad="241300" dist="101600" dir="7500000" sx="102000" sy="102000" algn="r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79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8" name="Google Shape;34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235" y="3671914"/>
            <a:ext cx="3049384" cy="1899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96861" y="3526302"/>
            <a:ext cx="3048487" cy="2289825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18"/>
          <p:cNvSpPr/>
          <p:nvPr/>
        </p:nvSpPr>
        <p:spPr>
          <a:xfrm>
            <a:off x="3106521" y="4385851"/>
            <a:ext cx="661852" cy="534127"/>
          </a:xfrm>
          <a:prstGeom prst="mathMinus">
            <a:avLst>
              <a:gd name="adj1" fmla="val 2352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18"/>
          <p:cNvSpPr/>
          <p:nvPr/>
        </p:nvSpPr>
        <p:spPr>
          <a:xfrm>
            <a:off x="6275325" y="4388383"/>
            <a:ext cx="685075" cy="501968"/>
          </a:xfrm>
          <a:prstGeom prst="mathEqual">
            <a:avLst>
              <a:gd name="adj1" fmla="val 23520"/>
              <a:gd name="adj2" fmla="val 1176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18"/>
          <p:cNvSpPr/>
          <p:nvPr/>
        </p:nvSpPr>
        <p:spPr>
          <a:xfrm rot="5400000">
            <a:off x="7110092" y="4938732"/>
            <a:ext cx="371859" cy="27509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3" name="Google Shape;353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0564" y="357023"/>
            <a:ext cx="2078726" cy="457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9"/>
          <p:cNvSpPr/>
          <p:nvPr/>
        </p:nvSpPr>
        <p:spPr>
          <a:xfrm rot="5400000" flipH="1">
            <a:off x="2969643" y="-1521338"/>
            <a:ext cx="3829755" cy="9769033"/>
          </a:xfrm>
          <a:prstGeom prst="snipRoundRect">
            <a:avLst>
              <a:gd name="adj1" fmla="val 0"/>
              <a:gd name="adj2" fmla="val 37342"/>
            </a:avLst>
          </a:prstGeom>
          <a:solidFill>
            <a:schemeClr val="accent4"/>
          </a:solidFill>
          <a:ln>
            <a:noFill/>
          </a:ln>
          <a:effectLst>
            <a:outerShdw blurRad="254000" dist="88900" dir="4200000" sx="97000" sy="97000" algn="ctr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79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60" name="Google Shape;360;p19"/>
          <p:cNvSpPr txBox="1">
            <a:spLocks noGrp="1"/>
          </p:cNvSpPr>
          <p:nvPr>
            <p:ph type="title"/>
          </p:nvPr>
        </p:nvSpPr>
        <p:spPr>
          <a:xfrm>
            <a:off x="413538" y="1572458"/>
            <a:ext cx="5898524" cy="1130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ahoma"/>
              <a:buNone/>
            </a:pPr>
            <a:r>
              <a:rPr lang="ru-RU" sz="32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Если целей несколько,</a:t>
            </a:r>
            <a:br>
              <a:rPr lang="ru-RU" sz="32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ru-RU" sz="32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составляем карту</a:t>
            </a:r>
            <a:endParaRPr/>
          </a:p>
        </p:txBody>
      </p:sp>
      <p:graphicFrame>
        <p:nvGraphicFramePr>
          <p:cNvPr id="361" name="Google Shape;361;p19"/>
          <p:cNvGraphicFramePr/>
          <p:nvPr/>
        </p:nvGraphicFramePr>
        <p:xfrm>
          <a:off x="2000299" y="4116971"/>
          <a:ext cx="9769025" cy="2355100"/>
        </p:xfrm>
        <a:graphic>
          <a:graphicData uri="http://schemas.openxmlformats.org/drawingml/2006/table">
            <a:tbl>
              <a:tblPr firstRow="1" bandRow="1">
                <a:noFill/>
                <a:tableStyleId>{9B91312D-5936-4C58-81E2-A55D4C249B68}</a:tableStyleId>
              </a:tblPr>
              <a:tblGrid>
                <a:gridCol w="243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4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3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81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solidFill>
                            <a:srgbClr val="3F3F3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Финансовая цель </a:t>
                      </a:r>
                      <a:endParaRPr/>
                    </a:p>
                  </a:txBody>
                  <a:tcPr marL="121925" marR="121925" marT="60950" marB="60950" anchor="ctr"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7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rgbClr val="3F3F3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Когда?</a:t>
                      </a:r>
                      <a:endParaRPr/>
                    </a:p>
                  </a:txBody>
                  <a:tcPr marL="121925" marR="121925" marT="60950" marB="609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7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rgbClr val="3F3F3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Сколько нужно?</a:t>
                      </a:r>
                      <a:endParaRPr/>
                    </a:p>
                  </a:txBody>
                  <a:tcPr marL="121925" marR="121925" marT="60950" marB="609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7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rgbClr val="3F3F3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Сколько есть?</a:t>
                      </a:r>
                      <a:endParaRPr/>
                    </a:p>
                  </a:txBody>
                  <a:tcPr marL="121925" marR="121925" marT="60950" marB="609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7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rgbClr val="3F3F3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Сколько отложить?</a:t>
                      </a:r>
                      <a:endParaRPr/>
                    </a:p>
                  </a:txBody>
                  <a:tcPr marL="121925" marR="121925" marT="60950" marB="609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7E6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3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900" b="1">
                          <a:solidFill>
                            <a:srgbClr val="2C2F3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Отпуск</a:t>
                      </a:r>
                      <a:endParaRPr/>
                    </a:p>
                  </a:txBody>
                  <a:tcPr marL="121925" marR="121925" marT="60950" marB="60950" anchor="ctr"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8DA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900">
                          <a:solidFill>
                            <a:srgbClr val="2C2F3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2025</a:t>
                      </a:r>
                      <a:endParaRPr/>
                    </a:p>
                  </a:txBody>
                  <a:tcPr marL="121925" marR="121925" marT="60950" marB="609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8DA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900">
                          <a:solidFill>
                            <a:srgbClr val="2C2F3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100 000</a:t>
                      </a:r>
                      <a:endParaRPr/>
                    </a:p>
                  </a:txBody>
                  <a:tcPr marL="121925" marR="121925" marT="60950" marB="609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8DA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900">
                          <a:solidFill>
                            <a:srgbClr val="2C2F3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20 000</a:t>
                      </a:r>
                      <a:endParaRPr/>
                    </a:p>
                  </a:txBody>
                  <a:tcPr marL="121925" marR="121925" marT="60950" marB="609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8DA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900">
                          <a:solidFill>
                            <a:srgbClr val="2C2F3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6700</a:t>
                      </a:r>
                      <a:endParaRPr/>
                    </a:p>
                  </a:txBody>
                  <a:tcPr marL="121925" marR="121925" marT="60950" marB="609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8DA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900" b="1">
                          <a:solidFill>
                            <a:srgbClr val="2C2F3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Ремонт</a:t>
                      </a:r>
                      <a:endParaRPr/>
                    </a:p>
                  </a:txBody>
                  <a:tcPr marL="121925" marR="121925" marT="60950" marB="60950" anchor="ctr"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2B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900">
                          <a:solidFill>
                            <a:srgbClr val="2C2F3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2026</a:t>
                      </a:r>
                      <a:endParaRPr/>
                    </a:p>
                  </a:txBody>
                  <a:tcPr marL="121925" marR="121925" marT="60950" marB="609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2B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900">
                          <a:solidFill>
                            <a:srgbClr val="2C2F3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200 000</a:t>
                      </a:r>
                      <a:endParaRPr/>
                    </a:p>
                  </a:txBody>
                  <a:tcPr marL="121925" marR="121925" marT="60950" marB="609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2B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900">
                          <a:solidFill>
                            <a:srgbClr val="2C2F3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0</a:t>
                      </a:r>
                      <a:endParaRPr/>
                    </a:p>
                  </a:txBody>
                  <a:tcPr marL="121925" marR="121925" marT="60950" marB="609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2B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900">
                          <a:solidFill>
                            <a:srgbClr val="2C2F3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8 300</a:t>
                      </a:r>
                      <a:endParaRPr/>
                    </a:p>
                  </a:txBody>
                  <a:tcPr marL="121925" marR="121925" marT="60950" marB="609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2B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1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900" b="1">
                          <a:solidFill>
                            <a:srgbClr val="2C2F3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Автомобиль</a:t>
                      </a:r>
                      <a:endParaRPr/>
                    </a:p>
                  </a:txBody>
                  <a:tcPr marL="121925" marR="121925" marT="60950" marB="60950" anchor="ctr"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B8DA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900">
                          <a:solidFill>
                            <a:srgbClr val="2C2F3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2027</a:t>
                      </a:r>
                      <a:endParaRPr/>
                    </a:p>
                  </a:txBody>
                  <a:tcPr marL="121925" marR="121925" marT="60950" marB="609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B8DA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900">
                          <a:solidFill>
                            <a:srgbClr val="2C2F3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1000 000</a:t>
                      </a:r>
                      <a:endParaRPr/>
                    </a:p>
                  </a:txBody>
                  <a:tcPr marL="121925" marR="121925" marT="60950" marB="609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B8DA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900">
                          <a:solidFill>
                            <a:srgbClr val="2C2F3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350 000</a:t>
                      </a:r>
                      <a:endParaRPr/>
                    </a:p>
                  </a:txBody>
                  <a:tcPr marL="121925" marR="121925" marT="60950" marB="609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B8DA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900">
                          <a:solidFill>
                            <a:srgbClr val="2C2F3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18000</a:t>
                      </a:r>
                      <a:endParaRPr/>
                    </a:p>
                  </a:txBody>
                  <a:tcPr marL="121925" marR="121925" marT="60950" marB="609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B8DA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62" name="Google Shape;362;p19"/>
          <p:cNvSpPr/>
          <p:nvPr/>
        </p:nvSpPr>
        <p:spPr>
          <a:xfrm>
            <a:off x="550931" y="3506009"/>
            <a:ext cx="748923" cy="35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33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2025</a:t>
            </a:r>
            <a:endParaRPr/>
          </a:p>
        </p:txBody>
      </p:sp>
      <p:sp>
        <p:nvSpPr>
          <p:cNvPr id="363" name="Google Shape;363;p19"/>
          <p:cNvSpPr/>
          <p:nvPr/>
        </p:nvSpPr>
        <p:spPr>
          <a:xfrm>
            <a:off x="3046998" y="3506009"/>
            <a:ext cx="748923" cy="35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33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2026</a:t>
            </a:r>
            <a:endParaRPr/>
          </a:p>
        </p:txBody>
      </p:sp>
      <p:sp>
        <p:nvSpPr>
          <p:cNvPr id="364" name="Google Shape;364;p19"/>
          <p:cNvSpPr/>
          <p:nvPr/>
        </p:nvSpPr>
        <p:spPr>
          <a:xfrm>
            <a:off x="5641187" y="3506009"/>
            <a:ext cx="748923" cy="35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33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2027</a:t>
            </a:r>
            <a:endParaRPr/>
          </a:p>
        </p:txBody>
      </p:sp>
      <p:pic>
        <p:nvPicPr>
          <p:cNvPr id="365" name="Google Shape;36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89000" y="2793227"/>
            <a:ext cx="831888" cy="831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90332" y="2792281"/>
            <a:ext cx="665928" cy="665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091" y="2840924"/>
            <a:ext cx="632605" cy="632605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19"/>
          <p:cNvSpPr/>
          <p:nvPr/>
        </p:nvSpPr>
        <p:spPr>
          <a:xfrm>
            <a:off x="8347951" y="1471012"/>
            <a:ext cx="1421087" cy="1421085"/>
          </a:xfrm>
          <a:prstGeom prst="rtTriangle">
            <a:avLst/>
          </a:prstGeom>
          <a:solidFill>
            <a:schemeClr val="accent4"/>
          </a:solidFill>
          <a:ln>
            <a:noFill/>
          </a:ln>
          <a:effectLst>
            <a:outerShdw blurRad="241300" dist="101600" dir="7500000" sx="102000" sy="102000" algn="r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79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9" name="Google Shape;369;p19"/>
          <p:cNvCxnSpPr/>
          <p:nvPr/>
        </p:nvCxnSpPr>
        <p:spPr>
          <a:xfrm>
            <a:off x="1653373" y="3295113"/>
            <a:ext cx="1001089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00"/>
            <a:headEnd type="oval" w="med" len="med"/>
            <a:tailEnd type="triangle" w="med" len="med"/>
          </a:ln>
        </p:spPr>
      </p:cxnSp>
      <p:cxnSp>
        <p:nvCxnSpPr>
          <p:cNvPr id="370" name="Google Shape;370;p19"/>
          <p:cNvCxnSpPr/>
          <p:nvPr/>
        </p:nvCxnSpPr>
        <p:spPr>
          <a:xfrm>
            <a:off x="4215237" y="3295113"/>
            <a:ext cx="1001089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00"/>
            <a:headEnd type="oval" w="med" len="med"/>
            <a:tailEnd type="triangle" w="med" len="med"/>
          </a:ln>
        </p:spPr>
      </p:cxnSp>
      <p:pic>
        <p:nvPicPr>
          <p:cNvPr id="371" name="Google Shape;371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28829" y="4815069"/>
            <a:ext cx="376496" cy="376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19373" y="5366394"/>
            <a:ext cx="425108" cy="425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795921" y="5893426"/>
            <a:ext cx="557533" cy="557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1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55897" y="293281"/>
            <a:ext cx="2078726" cy="457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0"/>
          <p:cNvSpPr txBox="1"/>
          <p:nvPr/>
        </p:nvSpPr>
        <p:spPr>
          <a:xfrm>
            <a:off x="689846" y="4803339"/>
            <a:ext cx="3162061" cy="975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/>
          <a:p>
            <a:pPr marL="0" marR="0" lvl="1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C2F31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Привлечь кредитные средства.</a:t>
            </a:r>
            <a:endParaRPr sz="1600" b="0" i="0" u="none" strike="noStrike" cap="none">
              <a:solidFill>
                <a:srgbClr val="2C2F3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20"/>
          <p:cNvSpPr txBox="1">
            <a:spLocks noGrp="1"/>
          </p:cNvSpPr>
          <p:nvPr>
            <p:ph type="body" idx="1"/>
          </p:nvPr>
        </p:nvSpPr>
        <p:spPr>
          <a:xfrm>
            <a:off x="658750" y="2708943"/>
            <a:ext cx="2880097" cy="1004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1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C2F31"/>
              </a:buClr>
              <a:buSzPts val="1600"/>
              <a:buNone/>
            </a:pPr>
            <a:r>
              <a:rPr lang="ru-RU" sz="1600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Увеличить срок до покупки или снизить стоимость цели.</a:t>
            </a:r>
            <a:endParaRPr sz="1600">
              <a:solidFill>
                <a:srgbClr val="2C2F31"/>
              </a:solidFill>
            </a:endParaRPr>
          </a:p>
        </p:txBody>
      </p:sp>
      <p:sp>
        <p:nvSpPr>
          <p:cNvPr id="382" name="Google Shape;382;p20"/>
          <p:cNvSpPr txBox="1"/>
          <p:nvPr/>
        </p:nvSpPr>
        <p:spPr>
          <a:xfrm>
            <a:off x="4792109" y="2708943"/>
            <a:ext cx="4430442" cy="1248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/>
          <a:p>
            <a:pPr marL="0" marR="0" lvl="1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C2F31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Накапливать с помощью сберегательных</a:t>
            </a:r>
            <a:endParaRPr sz="1600" b="0" i="0" u="none" strike="noStrike" cap="none">
              <a:solidFill>
                <a:srgbClr val="2C2F3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1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C2F31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и инвестиционных инструментов.</a:t>
            </a:r>
            <a:endParaRPr sz="1600" b="0" i="0" u="none" strike="noStrike" cap="none">
              <a:solidFill>
                <a:srgbClr val="2C2F3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20"/>
          <p:cNvSpPr txBox="1"/>
          <p:nvPr/>
        </p:nvSpPr>
        <p:spPr>
          <a:xfrm>
            <a:off x="9222550" y="4808876"/>
            <a:ext cx="3475175" cy="760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/>
          <a:p>
            <a:pPr marL="0" marR="0" lvl="1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C2F31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Отказаться от цели.</a:t>
            </a:r>
            <a:endParaRPr sz="1600" b="0" i="0" u="none" strike="noStrike" cap="none">
              <a:solidFill>
                <a:srgbClr val="2C2F3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20"/>
          <p:cNvSpPr txBox="1"/>
          <p:nvPr/>
        </p:nvSpPr>
        <p:spPr>
          <a:xfrm>
            <a:off x="4792109" y="4798703"/>
            <a:ext cx="3886057" cy="106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/>
          <a:p>
            <a:pPr marL="0" marR="0" lvl="1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C2F31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Оптимизировать расходы и/или увеличить доходы.</a:t>
            </a:r>
            <a:endParaRPr/>
          </a:p>
          <a:p>
            <a:pPr marL="0" marR="0" lvl="0" indent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20"/>
              <a:buFont typeface="Arial"/>
              <a:buNone/>
            </a:pPr>
            <a:endParaRPr sz="1600">
              <a:solidFill>
                <a:srgbClr val="2C2F3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85" name="Google Shape;385;p20"/>
          <p:cNvSpPr txBox="1">
            <a:spLocks noGrp="1"/>
          </p:cNvSpPr>
          <p:nvPr>
            <p:ph type="title"/>
          </p:nvPr>
        </p:nvSpPr>
        <p:spPr>
          <a:xfrm>
            <a:off x="422668" y="477463"/>
            <a:ext cx="9524072" cy="108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Tahoma"/>
              <a:buNone/>
            </a:pPr>
            <a:r>
              <a:rPr lang="ru-RU" sz="3200">
                <a:solidFill>
                  <a:schemeClr val="accent3"/>
                </a:solidFill>
                <a:latin typeface="Tahoma"/>
                <a:ea typeface="Tahoma"/>
                <a:cs typeface="Tahoma"/>
                <a:sym typeface="Tahoma"/>
              </a:rPr>
              <a:t>Если цель кажется недостижимой:</a:t>
            </a:r>
            <a:endParaRPr/>
          </a:p>
        </p:txBody>
      </p:sp>
      <p:pic>
        <p:nvPicPr>
          <p:cNvPr id="386" name="Google Shape;38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02832" y="2027033"/>
            <a:ext cx="707592" cy="707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02406" y="4032383"/>
            <a:ext cx="768193" cy="768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49933" y="4042773"/>
            <a:ext cx="760491" cy="76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37023" y="1967568"/>
            <a:ext cx="753199" cy="7531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0" name="Google Shape;390;p20"/>
          <p:cNvGrpSpPr/>
          <p:nvPr/>
        </p:nvGrpSpPr>
        <p:grpSpPr>
          <a:xfrm>
            <a:off x="10233686" y="4161539"/>
            <a:ext cx="636156" cy="636156"/>
            <a:chOff x="5549774" y="3494638"/>
            <a:chExt cx="497941" cy="497941"/>
          </a:xfrm>
        </p:grpSpPr>
        <p:sp>
          <p:nvSpPr>
            <p:cNvPr id="391" name="Google Shape;391;p20"/>
            <p:cNvSpPr/>
            <p:nvPr/>
          </p:nvSpPr>
          <p:spPr>
            <a:xfrm>
              <a:off x="5549774" y="3494638"/>
              <a:ext cx="497941" cy="497941"/>
            </a:xfrm>
            <a:prstGeom prst="ellipse">
              <a:avLst/>
            </a:prstGeom>
            <a:noFill/>
            <a:ln w="228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92" name="Google Shape;392;p20"/>
            <p:cNvCxnSpPr>
              <a:stCxn id="391" idx="3"/>
              <a:endCxn id="391" idx="7"/>
            </p:cNvCxnSpPr>
            <p:nvPr/>
          </p:nvCxnSpPr>
          <p:spPr>
            <a:xfrm rot="10800000" flipH="1">
              <a:off x="5622696" y="3567457"/>
              <a:ext cx="352200" cy="352200"/>
            </a:xfrm>
            <a:prstGeom prst="straightConnector1">
              <a:avLst/>
            </a:prstGeom>
            <a:noFill/>
            <a:ln w="228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393" name="Google Shape;393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47701" y="1723718"/>
            <a:ext cx="1147859" cy="1147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4239" y="1723718"/>
            <a:ext cx="1147859" cy="1147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85856" y="3812674"/>
            <a:ext cx="1147859" cy="1147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47701" y="3787406"/>
            <a:ext cx="1147859" cy="1147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0932" y="3812674"/>
            <a:ext cx="1147859" cy="1147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817147" y="6258807"/>
            <a:ext cx="2078726" cy="457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21"/>
          <p:cNvPicPr preferRelativeResize="0"/>
          <p:nvPr/>
        </p:nvPicPr>
        <p:blipFill rotWithShape="1">
          <a:blip r:embed="rId3">
            <a:alphaModFix amt="57000"/>
          </a:blip>
          <a:srcRect l="12100" t="23270" r="682" b="5309"/>
          <a:stretch/>
        </p:blipFill>
        <p:spPr>
          <a:xfrm>
            <a:off x="1" y="1242106"/>
            <a:ext cx="12181172" cy="5615895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21"/>
          <p:cNvSpPr/>
          <p:nvPr/>
        </p:nvSpPr>
        <p:spPr>
          <a:xfrm rot="10800000" flipH="1">
            <a:off x="5105285" y="1242106"/>
            <a:ext cx="6651415" cy="5054244"/>
          </a:xfrm>
          <a:prstGeom prst="snipRoundRect">
            <a:avLst>
              <a:gd name="adj1" fmla="val 0"/>
              <a:gd name="adj2" fmla="val 27759"/>
            </a:avLst>
          </a:prstGeom>
          <a:solidFill>
            <a:schemeClr val="accent3"/>
          </a:solidFill>
          <a:ln>
            <a:noFill/>
          </a:ln>
          <a:effectLst>
            <a:outerShdw blurRad="254000" dist="88900" dir="4200000" sx="97000" sy="97000" algn="ctr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79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06" name="Google Shape;406;p21"/>
          <p:cNvSpPr/>
          <p:nvPr/>
        </p:nvSpPr>
        <p:spPr>
          <a:xfrm rot="5400000">
            <a:off x="10335613" y="4889404"/>
            <a:ext cx="1421087" cy="1421085"/>
          </a:xfrm>
          <a:prstGeom prst="rtTriangle">
            <a:avLst/>
          </a:prstGeom>
          <a:solidFill>
            <a:schemeClr val="accent4"/>
          </a:solidFill>
          <a:ln>
            <a:noFill/>
          </a:ln>
          <a:effectLst>
            <a:outerShdw blurRad="241300" dist="101600" dir="7500000" sx="102000" sy="102000" algn="r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79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21"/>
          <p:cNvSpPr txBox="1">
            <a:spLocks noGrp="1"/>
          </p:cNvSpPr>
          <p:nvPr>
            <p:ph type="title"/>
          </p:nvPr>
        </p:nvSpPr>
        <p:spPr>
          <a:xfrm>
            <a:off x="417254" y="1761396"/>
            <a:ext cx="3892196" cy="1461637"/>
          </a:xfrm>
          <a:prstGeom prst="rect">
            <a:avLst/>
          </a:prstGeom>
          <a:noFill/>
          <a:ln>
            <a:noFill/>
          </a:ln>
          <a:effectLst>
            <a:outerShdw blurRad="152400" dist="76200" dir="2700000" algn="tl" rotWithShape="0">
              <a:srgbClr val="000000">
                <a:alpha val="55686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Black"/>
              <a:buNone/>
            </a:pPr>
            <a:r>
              <a:rPr lang="ru-RU" sz="3200">
                <a:solidFill>
                  <a:schemeClr val="lt1"/>
                </a:solidFill>
              </a:rPr>
              <a:t>Ключевая идея темы:</a:t>
            </a:r>
            <a:endParaRPr/>
          </a:p>
        </p:txBody>
      </p:sp>
      <p:sp>
        <p:nvSpPr>
          <p:cNvPr id="408" name="Google Shape;408;p21"/>
          <p:cNvSpPr txBox="1">
            <a:spLocks noGrp="1"/>
          </p:cNvSpPr>
          <p:nvPr>
            <p:ph type="body" idx="1"/>
          </p:nvPr>
        </p:nvSpPr>
        <p:spPr>
          <a:xfrm>
            <a:off x="5329591" y="1798507"/>
            <a:ext cx="5944992" cy="3090896"/>
          </a:xfrm>
          <a:prstGeom prst="rect">
            <a:avLst/>
          </a:prstGeom>
          <a:noFill/>
          <a:ln>
            <a:noFill/>
          </a:ln>
          <a:effectLst>
            <a:outerShdw blurRad="76200" dist="63500" dir="1800000" algn="tl" rotWithShape="0">
              <a:srgbClr val="000000">
                <a:alpha val="16862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67"/>
              <a:buNone/>
            </a:pPr>
            <a:r>
              <a:rPr lang="ru-RU" sz="2667" b="1">
                <a:solidFill>
                  <a:schemeClr val="lt1"/>
                </a:solidFill>
              </a:rPr>
              <a:t>Финансовый план </a:t>
            </a:r>
            <a:r>
              <a:rPr lang="ru-RU" sz="2667">
                <a:solidFill>
                  <a:schemeClr val="lt1"/>
                </a:solidFill>
              </a:rPr>
              <a:t>помогает двигаться к целям небольшими шагами, видеть и использовать дополнительные ресурсы своего бюджета, не терять деньги впустую.</a:t>
            </a:r>
            <a:endParaRPr/>
          </a:p>
        </p:txBody>
      </p:sp>
      <p:pic>
        <p:nvPicPr>
          <p:cNvPr id="409" name="Google Shape;40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54280" y="4768844"/>
            <a:ext cx="1184928" cy="1184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631317"/>
            <a:ext cx="1793172" cy="1226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3809" y="328594"/>
            <a:ext cx="2078726" cy="457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"/>
          <p:cNvSpPr/>
          <p:nvPr/>
        </p:nvSpPr>
        <p:spPr>
          <a:xfrm>
            <a:off x="2745178" y="2020358"/>
            <a:ext cx="3729352" cy="4647661"/>
          </a:xfrm>
          <a:prstGeom prst="rect">
            <a:avLst/>
          </a:prstGeom>
          <a:solidFill>
            <a:srgbClr val="D3D6D8"/>
          </a:solidFill>
          <a:ln>
            <a:noFill/>
          </a:ln>
          <a:effectLst>
            <a:outerShdw blurRad="254000" dist="88900" dir="4200000" sx="97000" sy="97000" algn="ctr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10" b="0" i="0" u="none" strike="noStrike" cap="none">
              <a:solidFill>
                <a:srgbClr val="4CAF9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3" name="Google Shape;113;p2"/>
          <p:cNvSpPr txBox="1">
            <a:spLocks noGrp="1"/>
          </p:cNvSpPr>
          <p:nvPr>
            <p:ph type="title"/>
          </p:nvPr>
        </p:nvSpPr>
        <p:spPr>
          <a:xfrm>
            <a:off x="7291342" y="849085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33"/>
              <a:buFont typeface="Arial Black"/>
              <a:buNone/>
            </a:pPr>
            <a:r>
              <a:rPr lang="ru-RU" sz="2133">
                <a:solidFill>
                  <a:schemeClr val="accent3"/>
                </a:solidFill>
              </a:rPr>
              <a:t>ФИО</a:t>
            </a:r>
            <a:endParaRPr/>
          </a:p>
        </p:txBody>
      </p:sp>
      <p:sp>
        <p:nvSpPr>
          <p:cNvPr id="114" name="Google Shape;114;p2"/>
          <p:cNvSpPr txBox="1">
            <a:spLocks noGrp="1"/>
          </p:cNvSpPr>
          <p:nvPr>
            <p:ph type="body" idx="1"/>
          </p:nvPr>
        </p:nvSpPr>
        <p:spPr>
          <a:xfrm>
            <a:off x="7291342" y="2449285"/>
            <a:ext cx="4512731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594" lvl="0" indent="-22859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Char char="•"/>
            </a:pPr>
            <a:r>
              <a:rPr lang="ru-RU">
                <a:solidFill>
                  <a:schemeClr val="accent3"/>
                </a:solidFill>
              </a:rPr>
              <a:t>Должность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115" name="Google Shape;115;p2"/>
          <p:cNvSpPr txBox="1"/>
          <p:nvPr/>
        </p:nvSpPr>
        <p:spPr>
          <a:xfrm>
            <a:off x="182786" y="1867023"/>
            <a:ext cx="4922137" cy="972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</a:pPr>
            <a:r>
              <a:rPr lang="ru-RU" sz="24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Ведущий:</a:t>
            </a:r>
            <a:endParaRPr sz="2400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6" name="Google Shape;116;p2"/>
          <p:cNvSpPr/>
          <p:nvPr/>
        </p:nvSpPr>
        <p:spPr>
          <a:xfrm rot="5400000">
            <a:off x="4987915" y="5194715"/>
            <a:ext cx="1493855" cy="1452752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139700" dist="101600" dir="12960000" sx="102000" sy="102000" algn="r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79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Google Shape;11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22685" y="273643"/>
            <a:ext cx="2078726" cy="457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  <a:effectLst>
            <a:outerShdw blurRad="152400" dist="76200" dir="2700000" algn="tl" rotWithShape="0">
              <a:srgbClr val="000000">
                <a:alpha val="27843"/>
              </a:srgbClr>
            </a:outerShdw>
          </a:effectLst>
        </p:spPr>
        <p:txBody>
          <a:bodyPr spcFirstLastPara="1" wrap="square" lIns="121900" tIns="60950" rIns="121900" bIns="6095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ru-RU" sz="3200" b="1">
                <a:latin typeface="Arial"/>
                <a:ea typeface="Arial"/>
                <a:cs typeface="Arial"/>
                <a:sym typeface="Arial"/>
              </a:rPr>
              <a:t>Домашнее задание </a:t>
            </a:r>
            <a:br>
              <a:rPr lang="ru-RU" sz="3200" b="1">
                <a:latin typeface="Arial"/>
                <a:ea typeface="Arial"/>
                <a:cs typeface="Arial"/>
                <a:sym typeface="Arial"/>
              </a:rPr>
            </a:br>
            <a:r>
              <a:rPr lang="ru-RU" sz="3200" b="1">
                <a:latin typeface="Arial"/>
                <a:ea typeface="Arial"/>
                <a:cs typeface="Arial"/>
                <a:sym typeface="Arial"/>
              </a:rPr>
              <a:t>и задание для самостоятельной работы</a:t>
            </a:r>
            <a:br>
              <a:rPr lang="ru-RU" sz="3200" b="1">
                <a:latin typeface="Arial"/>
                <a:ea typeface="Arial"/>
                <a:cs typeface="Arial"/>
                <a:sym typeface="Arial"/>
              </a:rPr>
            </a:br>
            <a:endParaRPr sz="32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22"/>
          <p:cNvSpPr txBox="1">
            <a:spLocks noGrp="1"/>
          </p:cNvSpPr>
          <p:nvPr>
            <p:ph type="body" idx="1"/>
          </p:nvPr>
        </p:nvSpPr>
        <p:spPr>
          <a:xfrm>
            <a:off x="6022129" y="1407421"/>
            <a:ext cx="5617814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</a:pPr>
            <a:r>
              <a:rPr lang="ru-RU" sz="2800" b="1">
                <a:solidFill>
                  <a:schemeClr val="accent3"/>
                </a:solidFill>
              </a:rPr>
              <a:t>Домашнее задание: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ru-RU" sz="1400">
                <a:solidFill>
                  <a:schemeClr val="dk1"/>
                </a:solidFill>
              </a:rPr>
              <a:t>Посчитайте: сколько денег потребуется на реализацию финансовой цели через 3 года при индексе потребительских цен – 107 %, если сейчас стоимость  – 300 000 руб.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endParaRPr sz="1400" b="1">
              <a:solidFill>
                <a:schemeClr val="accent3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endParaRPr sz="1400" b="1">
              <a:solidFill>
                <a:schemeClr val="accent3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</a:pPr>
            <a:r>
              <a:rPr lang="ru-RU" sz="2400" b="1">
                <a:solidFill>
                  <a:schemeClr val="accent3"/>
                </a:solidFill>
              </a:rPr>
              <a:t>Задание для самостоятельной работы: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ru-RU" sz="1400">
                <a:solidFill>
                  <a:schemeClr val="dk1"/>
                </a:solidFill>
              </a:rPr>
              <a:t>Запишите все свои финансовые цели, посчитайте будущую стоимость каждой цели и скорость движения к ней (сколько и в течение какого времени нужно откладывать для достижения целей).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endParaRPr sz="1400">
              <a:solidFill>
                <a:schemeClr val="accent3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ru-RU">
                <a:solidFill>
                  <a:schemeClr val="dk1"/>
                </a:solidFill>
              </a:rPr>
              <a:t>Подумайте о возможных ресурсах бюджета, которые можно использовать для достижения цели.</a:t>
            </a:r>
            <a:endParaRPr/>
          </a:p>
        </p:txBody>
      </p:sp>
      <p:sp>
        <p:nvSpPr>
          <p:cNvPr id="419" name="Google Shape;419;p22"/>
          <p:cNvSpPr txBox="1"/>
          <p:nvPr/>
        </p:nvSpPr>
        <p:spPr>
          <a:xfrm>
            <a:off x="839788" y="3429000"/>
            <a:ext cx="3841443" cy="1679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13"/>
              <a:buFont typeface="Arial"/>
              <a:buNone/>
            </a:pPr>
            <a:r>
              <a:rPr lang="ru-RU" sz="1733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Ваш эксперт</a:t>
            </a:r>
            <a:endParaRPr sz="1733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13"/>
              <a:buFont typeface="Arial"/>
              <a:buNone/>
            </a:pPr>
            <a:r>
              <a:rPr lang="ru-RU" sz="1733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ФИО</a:t>
            </a:r>
            <a:endParaRPr sz="1733" b="1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13"/>
              <a:buFont typeface="Arial"/>
              <a:buNone/>
            </a:pPr>
            <a:endParaRPr sz="1733" b="1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13"/>
              <a:buFont typeface="Arial"/>
              <a:buNone/>
            </a:pPr>
            <a:r>
              <a:rPr lang="ru-RU" sz="1733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Телефон </a:t>
            </a:r>
            <a:endParaRPr sz="1733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13"/>
              <a:buFont typeface="Arial"/>
              <a:buNone/>
            </a:pPr>
            <a:r>
              <a:rPr lang="ru-RU" sz="1733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+7 (000) 000-00-00</a:t>
            </a:r>
            <a:endParaRPr/>
          </a:p>
        </p:txBody>
      </p:sp>
      <p:sp>
        <p:nvSpPr>
          <p:cNvPr id="420" name="Google Shape;420;p22"/>
          <p:cNvSpPr txBox="1"/>
          <p:nvPr/>
        </p:nvSpPr>
        <p:spPr>
          <a:xfrm>
            <a:off x="552050" y="4020500"/>
            <a:ext cx="3724800" cy="15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457189" marR="0" lvl="0" indent="-36237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93"/>
              <a:buFont typeface="Arial Black"/>
              <a:buNone/>
            </a:pPr>
            <a:endParaRPr sz="2133">
              <a:solidFill>
                <a:srgbClr val="585E6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21" name="Google Shape;421;p22"/>
          <p:cNvSpPr/>
          <p:nvPr/>
        </p:nvSpPr>
        <p:spPr>
          <a:xfrm>
            <a:off x="5284367" y="1933481"/>
            <a:ext cx="1290917" cy="748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267" b="1">
                <a:solidFill>
                  <a:schemeClr val="accent4"/>
                </a:solidFill>
                <a:latin typeface="Tahoma"/>
                <a:ea typeface="Tahoma"/>
                <a:cs typeface="Tahoma"/>
                <a:sym typeface="Tahoma"/>
              </a:rPr>
              <a:t>1. </a:t>
            </a:r>
            <a:endParaRPr sz="4267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22"/>
          <p:cNvSpPr/>
          <p:nvPr/>
        </p:nvSpPr>
        <p:spPr>
          <a:xfrm>
            <a:off x="5284367" y="4183886"/>
            <a:ext cx="1290917" cy="748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267" b="1">
                <a:solidFill>
                  <a:schemeClr val="accent4"/>
                </a:solidFill>
                <a:latin typeface="Tahoma"/>
                <a:ea typeface="Tahoma"/>
                <a:cs typeface="Tahoma"/>
                <a:sym typeface="Tahoma"/>
              </a:rPr>
              <a:t>2. </a:t>
            </a:r>
            <a:endParaRPr sz="4267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22"/>
          <p:cNvSpPr/>
          <p:nvPr/>
        </p:nvSpPr>
        <p:spPr>
          <a:xfrm>
            <a:off x="5285849" y="5096251"/>
            <a:ext cx="1290917" cy="748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267" b="1">
                <a:solidFill>
                  <a:schemeClr val="accent4"/>
                </a:solidFill>
                <a:latin typeface="Tahoma"/>
                <a:ea typeface="Tahoma"/>
                <a:cs typeface="Tahoma"/>
                <a:sym typeface="Tahoma"/>
              </a:rPr>
              <a:t>3. </a:t>
            </a:r>
            <a:endParaRPr sz="4267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4" name="Google Shape;42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17147" y="6258807"/>
            <a:ext cx="2078726" cy="457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"/>
          <p:cNvSpPr txBox="1">
            <a:spLocks noGrp="1"/>
          </p:cNvSpPr>
          <p:nvPr>
            <p:ph type="title"/>
          </p:nvPr>
        </p:nvSpPr>
        <p:spPr>
          <a:xfrm>
            <a:off x="413537" y="552815"/>
            <a:ext cx="11346664" cy="1231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ahoma"/>
              <a:buNone/>
            </a:pPr>
            <a:r>
              <a:rPr lang="ru-RU" sz="3200">
                <a:latin typeface="Tahoma"/>
                <a:ea typeface="Tahoma"/>
                <a:cs typeface="Tahoma"/>
                <a:sym typeface="Tahoma"/>
              </a:rPr>
              <a:t>Если мы не планируем наши</a:t>
            </a:r>
            <a:br>
              <a:rPr lang="ru-RU" sz="3200">
                <a:latin typeface="Tahoma"/>
                <a:ea typeface="Tahoma"/>
                <a:cs typeface="Tahoma"/>
                <a:sym typeface="Tahoma"/>
              </a:rPr>
            </a:br>
            <a:r>
              <a:rPr lang="ru-RU" sz="3200">
                <a:latin typeface="Tahoma"/>
                <a:ea typeface="Tahoma"/>
                <a:cs typeface="Tahoma"/>
                <a:sym typeface="Tahoma"/>
              </a:rPr>
              <a:t>доходы и расходы (и крупные покупки), то:</a:t>
            </a:r>
            <a:endParaRPr/>
          </a:p>
        </p:txBody>
      </p:sp>
      <p:sp>
        <p:nvSpPr>
          <p:cNvPr id="124" name="Google Shape;124;p3"/>
          <p:cNvSpPr/>
          <p:nvPr/>
        </p:nvSpPr>
        <p:spPr>
          <a:xfrm>
            <a:off x="1128307" y="2885269"/>
            <a:ext cx="39590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Переплачиваем</a:t>
            </a:r>
            <a:endParaRPr sz="1600">
              <a:solidFill>
                <a:srgbClr val="2C2F3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за покупки и поездки</a:t>
            </a:r>
            <a:endParaRPr/>
          </a:p>
        </p:txBody>
      </p:sp>
      <p:sp>
        <p:nvSpPr>
          <p:cNvPr id="125" name="Google Shape;125;p3"/>
          <p:cNvSpPr/>
          <p:nvPr/>
        </p:nvSpPr>
        <p:spPr>
          <a:xfrm>
            <a:off x="4847517" y="4786267"/>
            <a:ext cx="335883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Копим долги, не используя </a:t>
            </a:r>
            <a:r>
              <a:rPr lang="ru-RU" sz="1600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возможности частичного досрочного погашения или </a:t>
            </a:r>
            <a:r>
              <a:rPr lang="ru-RU" sz="1600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рефинансирования</a:t>
            </a:r>
            <a:endParaRPr/>
          </a:p>
        </p:txBody>
      </p:sp>
      <p:sp>
        <p:nvSpPr>
          <p:cNvPr id="126" name="Google Shape;126;p3"/>
          <p:cNvSpPr/>
          <p:nvPr/>
        </p:nvSpPr>
        <p:spPr>
          <a:xfrm>
            <a:off x="8281916" y="2885269"/>
            <a:ext cx="396625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Забываем про кешбэки</a:t>
            </a:r>
            <a:endParaRPr sz="1600">
              <a:solidFill>
                <a:srgbClr val="2C2F3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и бонусы, считая их мелочью</a:t>
            </a:r>
            <a:endParaRPr/>
          </a:p>
        </p:txBody>
      </p:sp>
      <p:pic>
        <p:nvPicPr>
          <p:cNvPr id="127" name="Google Shape;12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9830" y="2128490"/>
            <a:ext cx="716864" cy="716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9830" y="4006498"/>
            <a:ext cx="700743" cy="700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09801" y="4006498"/>
            <a:ext cx="700743" cy="700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34389" y="2127530"/>
            <a:ext cx="717824" cy="717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59532" y="4039702"/>
            <a:ext cx="667539" cy="667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05200" y="2135410"/>
            <a:ext cx="709945" cy="70994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3"/>
          <p:cNvSpPr/>
          <p:nvPr/>
        </p:nvSpPr>
        <p:spPr>
          <a:xfrm>
            <a:off x="8281916" y="4786267"/>
            <a:ext cx="305901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Боимся получать налоговые вычеты и льготы</a:t>
            </a:r>
            <a:endParaRPr/>
          </a:p>
        </p:txBody>
      </p:sp>
      <p:sp>
        <p:nvSpPr>
          <p:cNvPr id="134" name="Google Shape;134;p3"/>
          <p:cNvSpPr/>
          <p:nvPr/>
        </p:nvSpPr>
        <p:spPr>
          <a:xfrm>
            <a:off x="4847517" y="2885269"/>
            <a:ext cx="2860907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Из-за этого зачастую покупаем в кредит</a:t>
            </a:r>
            <a:endParaRPr sz="1600">
              <a:solidFill>
                <a:srgbClr val="2C2F3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(не всегда нужные вещи)</a:t>
            </a:r>
            <a:endParaRPr/>
          </a:p>
        </p:txBody>
      </p:sp>
      <p:sp>
        <p:nvSpPr>
          <p:cNvPr id="135" name="Google Shape;135;p3"/>
          <p:cNvSpPr/>
          <p:nvPr/>
        </p:nvSpPr>
        <p:spPr>
          <a:xfrm>
            <a:off x="1128307" y="4786267"/>
            <a:ext cx="3959016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Не используем эффект времени</a:t>
            </a:r>
            <a:br>
              <a:rPr lang="ru-RU" sz="1600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ru-RU" sz="1600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и накопленных процентов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2C2F3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36" name="Google Shape;136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817147" y="6258807"/>
            <a:ext cx="2078726" cy="457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4"/>
          <p:cNvPicPr preferRelativeResize="0"/>
          <p:nvPr/>
        </p:nvPicPr>
        <p:blipFill rotWithShape="1">
          <a:blip r:embed="rId3">
            <a:alphaModFix amt="57000"/>
          </a:blip>
          <a:srcRect l="-88" t="10161" r="1971" b="17641"/>
          <a:stretch/>
        </p:blipFill>
        <p:spPr>
          <a:xfrm>
            <a:off x="-13547" y="1242112"/>
            <a:ext cx="12205548" cy="505632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4"/>
          <p:cNvSpPr/>
          <p:nvPr/>
        </p:nvSpPr>
        <p:spPr>
          <a:xfrm>
            <a:off x="3595869" y="1507068"/>
            <a:ext cx="5070721" cy="445153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0" dist="88900" dir="4200000" sx="97000" sy="97000" algn="ctr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79">
              <a:solidFill>
                <a:srgbClr val="2C2F3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4" name="Google Shape;144;p4"/>
          <p:cNvSpPr/>
          <p:nvPr/>
        </p:nvSpPr>
        <p:spPr>
          <a:xfrm>
            <a:off x="4674602" y="1716773"/>
            <a:ext cx="3991988" cy="397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33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При покупке билета менее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33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чем за 1 неделю до отправления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67" b="1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цена на 20</a:t>
            </a:r>
            <a:r>
              <a:rPr lang="ru-RU" sz="1733" b="1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—</a:t>
            </a:r>
            <a:r>
              <a:rPr lang="ru-RU" sz="2267" b="1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40% выше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33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средней цены. </a:t>
            </a:r>
            <a:endParaRPr sz="1733">
              <a:solidFill>
                <a:srgbClr val="2C2F3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33">
              <a:solidFill>
                <a:srgbClr val="2C2F3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33">
              <a:solidFill>
                <a:srgbClr val="2C2F3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33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За 2 недели – </a:t>
            </a:r>
            <a:r>
              <a:rPr lang="ru-RU" sz="2267" b="1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на 10</a:t>
            </a:r>
            <a:r>
              <a:rPr lang="ru-RU" sz="1733" b="1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—</a:t>
            </a:r>
            <a:r>
              <a:rPr lang="ru-RU" sz="2267" b="1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20%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67" b="1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выше средней цены.</a:t>
            </a:r>
            <a:endParaRPr sz="2267" b="1">
              <a:solidFill>
                <a:srgbClr val="2C2F3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33">
              <a:solidFill>
                <a:srgbClr val="2C2F3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33">
              <a:solidFill>
                <a:srgbClr val="2C2F3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33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За 3–6 месяцев до отправления –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67" b="1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на 10</a:t>
            </a:r>
            <a:r>
              <a:rPr lang="ru-RU" sz="1750" b="1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—</a:t>
            </a:r>
            <a:r>
              <a:rPr lang="ru-RU" sz="2267" b="1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20% ниже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67" b="1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средней цены.</a:t>
            </a:r>
            <a:endParaRPr/>
          </a:p>
        </p:txBody>
      </p:sp>
      <p:sp>
        <p:nvSpPr>
          <p:cNvPr id="145" name="Google Shape;145;p4"/>
          <p:cNvSpPr/>
          <p:nvPr/>
        </p:nvSpPr>
        <p:spPr>
          <a:xfrm rot="10800000" flipH="1">
            <a:off x="-13547" y="1229129"/>
            <a:ext cx="4373369" cy="5630956"/>
          </a:xfrm>
          <a:prstGeom prst="snipRoundRect">
            <a:avLst>
              <a:gd name="adj1" fmla="val 0"/>
              <a:gd name="adj2" fmla="val 32089"/>
            </a:avLst>
          </a:prstGeom>
          <a:solidFill>
            <a:schemeClr val="accent3"/>
          </a:solidFill>
          <a:ln>
            <a:noFill/>
          </a:ln>
          <a:effectLst>
            <a:outerShdw blurRad="254000" dist="88900" dir="4200000" sx="97000" sy="97000" algn="ctr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79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6" name="Google Shape;146;p4"/>
          <p:cNvSpPr txBox="1">
            <a:spLocks noGrp="1"/>
          </p:cNvSpPr>
          <p:nvPr>
            <p:ph type="title"/>
          </p:nvPr>
        </p:nvSpPr>
        <p:spPr>
          <a:xfrm>
            <a:off x="413538" y="1271814"/>
            <a:ext cx="3844133" cy="1788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ahoma"/>
              <a:buNone/>
            </a:pPr>
            <a:r>
              <a:rPr lang="ru-RU" sz="32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(Не) планируем отпуск заранее</a:t>
            </a:r>
            <a:endParaRPr/>
          </a:p>
        </p:txBody>
      </p:sp>
      <p:sp>
        <p:nvSpPr>
          <p:cNvPr id="147" name="Google Shape;147;p4"/>
          <p:cNvSpPr txBox="1">
            <a:spLocks noGrp="1"/>
          </p:cNvSpPr>
          <p:nvPr>
            <p:ph type="body" idx="1"/>
          </p:nvPr>
        </p:nvSpPr>
        <p:spPr>
          <a:xfrm>
            <a:off x="414708" y="2516362"/>
            <a:ext cx="4043665" cy="2724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A7E6E8"/>
              </a:buClr>
              <a:buSzPts val="2133"/>
              <a:buNone/>
            </a:pPr>
            <a:r>
              <a:rPr lang="ru-RU" sz="2133" b="1">
                <a:solidFill>
                  <a:srgbClr val="A7E6E8"/>
                </a:solidFill>
                <a:latin typeface="Tahoma"/>
                <a:ea typeface="Tahoma"/>
                <a:cs typeface="Tahoma"/>
                <a:sym typeface="Tahoma"/>
              </a:rPr>
              <a:t>Самые высокие цены</a:t>
            </a:r>
            <a:endParaRPr sz="2133" b="1">
              <a:solidFill>
                <a:srgbClr val="A7E6E8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A7E6E8"/>
              </a:buClr>
              <a:buSzPts val="2133"/>
              <a:buNone/>
            </a:pPr>
            <a:r>
              <a:rPr lang="ru-RU" sz="2133" b="1">
                <a:solidFill>
                  <a:srgbClr val="A7E6E8"/>
                </a:solidFill>
                <a:latin typeface="Tahoma"/>
                <a:ea typeface="Tahoma"/>
                <a:cs typeface="Tahoma"/>
                <a:sym typeface="Tahoma"/>
              </a:rPr>
              <a:t>на проезд и перелет:</a:t>
            </a:r>
            <a:endParaRPr sz="2133" b="1">
              <a:solidFill>
                <a:srgbClr val="A7E6E8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33"/>
              <a:buNone/>
            </a:pPr>
            <a:r>
              <a:rPr lang="ru-RU" sz="2133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на майские праздники,</a:t>
            </a:r>
            <a:endParaRPr sz="2133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33"/>
              <a:buNone/>
            </a:pPr>
            <a:r>
              <a:rPr lang="ru-RU" sz="2133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летом и на Новый год</a:t>
            </a:r>
            <a:endParaRPr/>
          </a:p>
        </p:txBody>
      </p:sp>
      <p:pic>
        <p:nvPicPr>
          <p:cNvPr id="148" name="Google Shape;148;p4"/>
          <p:cNvPicPr preferRelativeResize="0"/>
          <p:nvPr/>
        </p:nvPicPr>
        <p:blipFill rotWithShape="1">
          <a:blip r:embed="rId4">
            <a:alphaModFix/>
          </a:blip>
          <a:srcRect b="23338"/>
          <a:stretch/>
        </p:blipFill>
        <p:spPr>
          <a:xfrm rot="-694501">
            <a:off x="504866" y="3440961"/>
            <a:ext cx="4320992" cy="2207683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4"/>
          <p:cNvSpPr/>
          <p:nvPr/>
        </p:nvSpPr>
        <p:spPr>
          <a:xfrm rot="5400000">
            <a:off x="2952283" y="5442834"/>
            <a:ext cx="1421087" cy="1421085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241300" dist="101600" dir="7500000" sx="102000" sy="102000" algn="r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79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Google Shape;150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3558" y="378195"/>
            <a:ext cx="2078726" cy="457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5"/>
          <p:cNvPicPr preferRelativeResize="0"/>
          <p:nvPr/>
        </p:nvPicPr>
        <p:blipFill rotWithShape="1">
          <a:blip r:embed="rId3">
            <a:alphaModFix amt="57000"/>
          </a:blip>
          <a:srcRect l="-88" t="10161" r="1971" b="17641"/>
          <a:stretch/>
        </p:blipFill>
        <p:spPr>
          <a:xfrm>
            <a:off x="-13547" y="1242112"/>
            <a:ext cx="12205548" cy="505632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5"/>
          <p:cNvSpPr/>
          <p:nvPr/>
        </p:nvSpPr>
        <p:spPr>
          <a:xfrm>
            <a:off x="3595868" y="1460768"/>
            <a:ext cx="6219464" cy="460064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0" dist="88900" dir="4200000" sx="97000" sy="97000" algn="ctr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79">
              <a:solidFill>
                <a:srgbClr val="2C2F3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58" name="Google Shape;158;p5"/>
          <p:cNvSpPr/>
          <p:nvPr/>
        </p:nvSpPr>
        <p:spPr>
          <a:xfrm>
            <a:off x="4720904" y="1546709"/>
            <a:ext cx="5140729" cy="4359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33" b="1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rPr>
              <a:t>Вариант 1: </a:t>
            </a:r>
            <a:endParaRPr sz="1733" b="1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33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отдохнуть в кредит и переплатить</a:t>
            </a:r>
            <a:endParaRPr sz="1733">
              <a:solidFill>
                <a:srgbClr val="2C2F3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33" b="1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10 00</a:t>
            </a:r>
            <a:r>
              <a:rPr lang="ru-RU" sz="1733" b="1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0</a:t>
            </a:r>
            <a:r>
              <a:rPr lang="ru-RU" sz="1733" b="1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 — </a:t>
            </a:r>
            <a:r>
              <a:rPr lang="ru-RU" sz="1733" b="1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20 </a:t>
            </a:r>
            <a:r>
              <a:rPr lang="ru-RU" sz="1733" b="1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</a:ext>
                </a:extLst>
              </a:rPr>
              <a:t>000 рублей</a:t>
            </a:r>
            <a:r>
              <a:rPr lang="ru-RU" sz="1733" b="1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endParaRPr sz="1733" b="1">
              <a:solidFill>
                <a:srgbClr val="2C2F3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33">
              <a:solidFill>
                <a:srgbClr val="2C2F3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33" b="1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rPr>
              <a:t>Вариант 2: </a:t>
            </a:r>
            <a:endParaRPr sz="1733" b="1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33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потратить все отпускные, а после</a:t>
            </a:r>
            <a:endParaRPr sz="1733">
              <a:solidFill>
                <a:srgbClr val="2C2F3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33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отпуска </a:t>
            </a:r>
            <a:r>
              <a:rPr lang="ru-RU" sz="1733" b="1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жить месяц на 3 000 рублей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33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и залезть в кредитную карту.</a:t>
            </a:r>
            <a:endParaRPr sz="1733">
              <a:solidFill>
                <a:srgbClr val="2C2F3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33">
              <a:solidFill>
                <a:srgbClr val="2C2F3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33" b="1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rPr>
              <a:t>Вариант 3: </a:t>
            </a:r>
            <a:endParaRPr sz="1733" b="1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33" b="1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откладывать по </a:t>
            </a:r>
            <a:r>
              <a:rPr lang="ru-RU" sz="1733" b="1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5 000 рублей</a:t>
            </a:r>
            <a:r>
              <a:rPr lang="ru-RU" sz="1733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</a:ext>
                </a:extLst>
              </a:rPr>
              <a:t> </a:t>
            </a:r>
            <a:r>
              <a:rPr lang="ru-RU" sz="1733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в течение</a:t>
            </a:r>
            <a:endParaRPr sz="1733">
              <a:solidFill>
                <a:srgbClr val="2C2F3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33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12 месяцев, чтобы накопить нужную сумму.</a:t>
            </a:r>
            <a:endParaRPr sz="1733">
              <a:solidFill>
                <a:srgbClr val="2C2F3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33">
              <a:solidFill>
                <a:srgbClr val="2C2F3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33" b="1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rPr>
              <a:t>Вариант 4: </a:t>
            </a:r>
            <a:endParaRPr sz="1733" b="1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33" b="1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откладывать по </a:t>
            </a:r>
            <a:r>
              <a:rPr lang="ru-RU" sz="1733" b="1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"/>
                  </a:ext>
                </a:extLst>
              </a:rPr>
              <a:t>4 800 рублей </a:t>
            </a:r>
            <a:r>
              <a:rPr lang="ru-RU" sz="1733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"/>
                  </a:ext>
                </a:extLst>
              </a:rPr>
              <a:t>на депозит</a:t>
            </a:r>
            <a:endParaRPr sz="1733">
              <a:solidFill>
                <a:srgbClr val="2C2F31"/>
              </a:solidFill>
              <a:latin typeface="Tahoma"/>
              <a:ea typeface="Tahoma"/>
              <a:cs typeface="Tahoma"/>
              <a:sym typeface="Tahoma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"/>
                </a:ext>
              </a:extLst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33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  </a:ext>
                </a:extLst>
              </a:rPr>
              <a:t>под 7% годовых</a:t>
            </a:r>
            <a:r>
              <a:rPr lang="ru-RU" sz="1733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 в течение 12 месяцев.</a:t>
            </a:r>
            <a:endParaRPr/>
          </a:p>
        </p:txBody>
      </p:sp>
      <p:sp>
        <p:nvSpPr>
          <p:cNvPr id="159" name="Google Shape;159;p5"/>
          <p:cNvSpPr/>
          <p:nvPr/>
        </p:nvSpPr>
        <p:spPr>
          <a:xfrm rot="10800000" flipH="1">
            <a:off x="-13547" y="1242113"/>
            <a:ext cx="4373369" cy="5617972"/>
          </a:xfrm>
          <a:prstGeom prst="snipRoundRect">
            <a:avLst>
              <a:gd name="adj1" fmla="val 0"/>
              <a:gd name="adj2" fmla="val 32089"/>
            </a:avLst>
          </a:prstGeom>
          <a:solidFill>
            <a:schemeClr val="accent3"/>
          </a:solidFill>
          <a:ln>
            <a:noFill/>
          </a:ln>
          <a:effectLst>
            <a:outerShdw blurRad="254000" dist="88900" dir="4200000" sx="97000" sy="97000" algn="ctr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79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0" name="Google Shape;160;p5"/>
          <p:cNvSpPr txBox="1">
            <a:spLocks noGrp="1"/>
          </p:cNvSpPr>
          <p:nvPr>
            <p:ph type="title"/>
          </p:nvPr>
        </p:nvSpPr>
        <p:spPr>
          <a:xfrm>
            <a:off x="413538" y="1578598"/>
            <a:ext cx="3844133" cy="1788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ahoma"/>
              <a:buNone/>
            </a:pPr>
            <a:r>
              <a:rPr lang="ru-RU" sz="32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(Не) планируем отпуск заранее</a:t>
            </a:r>
            <a:endParaRPr/>
          </a:p>
        </p:txBody>
      </p:sp>
      <p:sp>
        <p:nvSpPr>
          <p:cNvPr id="161" name="Google Shape;161;p5"/>
          <p:cNvSpPr txBox="1">
            <a:spLocks noGrp="1"/>
          </p:cNvSpPr>
          <p:nvPr>
            <p:ph type="body" idx="1"/>
          </p:nvPr>
        </p:nvSpPr>
        <p:spPr>
          <a:xfrm>
            <a:off x="414708" y="2823146"/>
            <a:ext cx="4043665" cy="2724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A7E6E8"/>
              </a:buClr>
              <a:buSzPts val="2133"/>
              <a:buNone/>
            </a:pPr>
            <a:r>
              <a:rPr lang="ru-RU" sz="2133" b="1">
                <a:solidFill>
                  <a:srgbClr val="A7E6E8"/>
                </a:solidFill>
              </a:rPr>
              <a:t>Стоимость отдыха для семьи из 4 человек: </a:t>
            </a:r>
            <a:endParaRPr sz="2133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33"/>
              <a:buNone/>
            </a:pPr>
            <a:r>
              <a:rPr lang="ru-RU" sz="2133">
                <a:solidFill>
                  <a:schemeClr val="lt1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"/>
                  </a:ext>
                </a:extLst>
              </a:rPr>
              <a:t>60 000</a:t>
            </a:r>
            <a:r>
              <a:rPr lang="ru-RU" sz="2133">
                <a:solidFill>
                  <a:schemeClr val="lt1"/>
                </a:solidFill>
              </a:rPr>
              <a:t> рублей </a:t>
            </a:r>
            <a:endParaRPr/>
          </a:p>
        </p:txBody>
      </p:sp>
      <p:pic>
        <p:nvPicPr>
          <p:cNvPr id="162" name="Google Shape;162;p5"/>
          <p:cNvPicPr preferRelativeResize="0"/>
          <p:nvPr/>
        </p:nvPicPr>
        <p:blipFill rotWithShape="1">
          <a:blip r:embed="rId4">
            <a:alphaModFix/>
          </a:blip>
          <a:srcRect b="23338"/>
          <a:stretch/>
        </p:blipFill>
        <p:spPr>
          <a:xfrm rot="-694501">
            <a:off x="791788" y="3673777"/>
            <a:ext cx="4320992" cy="2207683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5"/>
          <p:cNvSpPr/>
          <p:nvPr/>
        </p:nvSpPr>
        <p:spPr>
          <a:xfrm rot="5400000">
            <a:off x="2952283" y="5442834"/>
            <a:ext cx="1421087" cy="1421085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241300" dist="101600" dir="7500000" sx="102000" sy="102000" algn="r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79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6198" y="391178"/>
            <a:ext cx="2078726" cy="457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"/>
          <p:cNvSpPr/>
          <p:nvPr/>
        </p:nvSpPr>
        <p:spPr>
          <a:xfrm rot="10800000" flipH="1">
            <a:off x="0" y="1428950"/>
            <a:ext cx="11680723" cy="5429047"/>
          </a:xfrm>
          <a:prstGeom prst="snipRoundRect">
            <a:avLst>
              <a:gd name="adj1" fmla="val 0"/>
              <a:gd name="adj2" fmla="val 25531"/>
            </a:avLst>
          </a:prstGeom>
          <a:solidFill>
            <a:schemeClr val="accent3"/>
          </a:solidFill>
          <a:ln>
            <a:noFill/>
          </a:ln>
          <a:effectLst>
            <a:outerShdw blurRad="254000" dist="88900" dir="4200000" sx="97000" sy="97000" algn="ctr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79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1" name="Google Shape;171;p6"/>
          <p:cNvSpPr txBox="1">
            <a:spLocks noGrp="1"/>
          </p:cNvSpPr>
          <p:nvPr>
            <p:ph type="title"/>
          </p:nvPr>
        </p:nvSpPr>
        <p:spPr>
          <a:xfrm>
            <a:off x="4225832" y="1578598"/>
            <a:ext cx="6634600" cy="1245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ahoma"/>
              <a:buNone/>
            </a:pPr>
            <a:r>
              <a:rPr lang="ru-RU" sz="32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Если покупаем вовремя</a:t>
            </a:r>
            <a:br>
              <a:rPr lang="ru-RU" sz="32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ru-RU" sz="32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(не в сезон):</a:t>
            </a:r>
            <a:endParaRPr/>
          </a:p>
        </p:txBody>
      </p:sp>
      <p:sp>
        <p:nvSpPr>
          <p:cNvPr id="172" name="Google Shape;172;p6"/>
          <p:cNvSpPr txBox="1">
            <a:spLocks noGrp="1"/>
          </p:cNvSpPr>
          <p:nvPr>
            <p:ph type="body" idx="1"/>
          </p:nvPr>
        </p:nvSpPr>
        <p:spPr>
          <a:xfrm>
            <a:off x="4191686" y="2888897"/>
            <a:ext cx="2081308" cy="165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10715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33"/>
              <a:buNone/>
            </a:pPr>
            <a:r>
              <a:rPr lang="ru-RU" sz="3733">
                <a:solidFill>
                  <a:schemeClr val="lt1"/>
                </a:solidFill>
              </a:rPr>
              <a:t>ЛЕТО</a:t>
            </a:r>
            <a:endParaRPr/>
          </a:p>
          <a:p>
            <a:pPr marL="0" lvl="0" indent="0" algn="l" rtl="0">
              <a:lnSpc>
                <a:spcPct val="87998"/>
              </a:lnSpc>
              <a:spcBef>
                <a:spcPts val="0"/>
              </a:spcBef>
              <a:spcAft>
                <a:spcPts val="0"/>
              </a:spcAft>
              <a:buClr>
                <a:srgbClr val="7ADADD"/>
              </a:buClr>
              <a:buSzPts val="3333"/>
              <a:buNone/>
            </a:pPr>
            <a:r>
              <a:rPr lang="ru-RU" sz="3333">
                <a:solidFill>
                  <a:srgbClr val="7ADADD"/>
                </a:solidFill>
              </a:rPr>
              <a:t>скидки</a:t>
            </a:r>
            <a:endParaRPr sz="3333">
              <a:solidFill>
                <a:srgbClr val="7ADADD"/>
              </a:solidFill>
            </a:endParaRPr>
          </a:p>
          <a:p>
            <a:pPr marL="0" lvl="0" indent="0" algn="l" rtl="0">
              <a:lnSpc>
                <a:spcPct val="131583"/>
              </a:lnSpc>
              <a:spcBef>
                <a:spcPts val="0"/>
              </a:spcBef>
              <a:spcAft>
                <a:spcPts val="0"/>
              </a:spcAft>
              <a:buClr>
                <a:srgbClr val="7ADADD"/>
              </a:buClr>
              <a:buSzPts val="2533"/>
              <a:buNone/>
            </a:pPr>
            <a:r>
              <a:rPr lang="ru-RU" sz="2533" b="1">
                <a:solidFill>
                  <a:srgbClr val="7ADADD"/>
                </a:solidFill>
              </a:rPr>
              <a:t>до 70%</a:t>
            </a:r>
            <a:endParaRPr sz="2533"/>
          </a:p>
        </p:txBody>
      </p:sp>
      <p:pic>
        <p:nvPicPr>
          <p:cNvPr id="173" name="Google Shape;173;p6"/>
          <p:cNvPicPr preferRelativeResize="0"/>
          <p:nvPr/>
        </p:nvPicPr>
        <p:blipFill rotWithShape="1">
          <a:blip r:embed="rId3">
            <a:alphaModFix/>
          </a:blip>
          <a:srcRect l="-3640" t="13207" r="-10242" b="-3065"/>
          <a:stretch/>
        </p:blipFill>
        <p:spPr>
          <a:xfrm>
            <a:off x="143749" y="1409912"/>
            <a:ext cx="4037032" cy="5505968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74" name="Google Shape;174;p6"/>
          <p:cNvSpPr/>
          <p:nvPr/>
        </p:nvSpPr>
        <p:spPr>
          <a:xfrm rot="5400000">
            <a:off x="10272747" y="5455948"/>
            <a:ext cx="1421087" cy="1421085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241300" dist="101600" dir="7500000" sx="102000" sy="102000" algn="r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79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"/>
          <p:cNvSpPr txBox="1"/>
          <p:nvPr/>
        </p:nvSpPr>
        <p:spPr>
          <a:xfrm>
            <a:off x="5840362" y="2889954"/>
            <a:ext cx="5432213" cy="1548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 lnSpcReduction="10000"/>
          </a:bodyPr>
          <a:lstStyle/>
          <a:p>
            <a:pPr marL="0" marR="0" lvl="0" indent="0" algn="l" rtl="0">
              <a:lnSpc>
                <a:spcPct val="143104"/>
              </a:lnSpc>
              <a:spcBef>
                <a:spcPts val="0"/>
              </a:spcBef>
              <a:spcAft>
                <a:spcPts val="0"/>
              </a:spcAft>
              <a:buClr>
                <a:srgbClr val="7ADADD"/>
              </a:buClr>
              <a:buSzPts val="1733"/>
              <a:buFont typeface="Arial"/>
              <a:buNone/>
            </a:pPr>
            <a:r>
              <a:rPr lang="ru-RU" sz="1733" b="1">
                <a:solidFill>
                  <a:srgbClr val="7ADADD"/>
                </a:solidFill>
                <a:latin typeface="Tahoma"/>
                <a:ea typeface="Tahoma"/>
                <a:cs typeface="Tahoma"/>
                <a:sym typeface="Tahoma"/>
              </a:rPr>
              <a:t>Время проведения: </a:t>
            </a:r>
            <a:r>
              <a:rPr lang="ru-RU" sz="1733" i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1 июля – 31 июля</a:t>
            </a:r>
            <a:endParaRPr/>
          </a:p>
          <a:p>
            <a:pPr marL="0" marR="0" lvl="0" indent="0" algn="l" rtl="0">
              <a:lnSpc>
                <a:spcPct val="143104"/>
              </a:lnSpc>
              <a:spcBef>
                <a:spcPts val="0"/>
              </a:spcBef>
              <a:spcAft>
                <a:spcPts val="0"/>
              </a:spcAft>
              <a:buClr>
                <a:srgbClr val="7ADADD"/>
              </a:buClr>
              <a:buSzPts val="1733"/>
              <a:buFont typeface="Arial"/>
              <a:buNone/>
            </a:pPr>
            <a:r>
              <a:rPr lang="ru-RU" sz="1733" b="1">
                <a:solidFill>
                  <a:srgbClr val="7ADADD"/>
                </a:solidFill>
                <a:latin typeface="Tahoma"/>
                <a:ea typeface="Tahoma"/>
                <a:cs typeface="Tahoma"/>
                <a:sym typeface="Tahoma"/>
              </a:rPr>
              <a:t>Что покупать: </a:t>
            </a:r>
            <a:r>
              <a:rPr lang="ru-RU" sz="1733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летнюю одежду, обувь, аксессуары, купальники, товары для дачи, </a:t>
            </a:r>
            <a:endParaRPr/>
          </a:p>
          <a:p>
            <a:pPr marL="0" marR="0" lvl="0" indent="0" algn="l" rtl="0">
              <a:lnSpc>
                <a:spcPct val="14310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33"/>
              <a:buFont typeface="Arial"/>
              <a:buNone/>
            </a:pPr>
            <a:r>
              <a:rPr lang="ru-RU" sz="1733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товары для туризма, летнюю резину.</a:t>
            </a:r>
            <a:endParaRPr sz="1733">
              <a:solidFill>
                <a:srgbClr val="2C2F3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6" name="Google Shape;176;p6"/>
          <p:cNvSpPr txBox="1"/>
          <p:nvPr/>
        </p:nvSpPr>
        <p:spPr>
          <a:xfrm>
            <a:off x="4191686" y="4701305"/>
            <a:ext cx="2081308" cy="165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 lnSpcReduction="10000"/>
          </a:bodyPr>
          <a:lstStyle/>
          <a:p>
            <a:pPr marL="0" marR="0" lvl="0" indent="0" algn="l" rtl="0">
              <a:lnSpc>
                <a:spcPct val="10715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33"/>
              <a:buFont typeface="Arial"/>
              <a:buNone/>
            </a:pPr>
            <a:r>
              <a:rPr lang="ru-RU" sz="3733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ЗИМА</a:t>
            </a:r>
            <a:endParaRPr/>
          </a:p>
          <a:p>
            <a:pPr marL="0" marR="0" lvl="0" indent="0" algn="l" rtl="0">
              <a:lnSpc>
                <a:spcPct val="87998"/>
              </a:lnSpc>
              <a:spcBef>
                <a:spcPts val="0"/>
              </a:spcBef>
              <a:spcAft>
                <a:spcPts val="0"/>
              </a:spcAft>
              <a:buClr>
                <a:srgbClr val="7ADADD"/>
              </a:buClr>
              <a:buSzPts val="3333"/>
              <a:buFont typeface="Arial"/>
              <a:buNone/>
            </a:pPr>
            <a:r>
              <a:rPr lang="ru-RU" sz="3333">
                <a:solidFill>
                  <a:srgbClr val="7ADADD"/>
                </a:solidFill>
                <a:latin typeface="Tahoma"/>
                <a:ea typeface="Tahoma"/>
                <a:cs typeface="Tahoma"/>
                <a:sym typeface="Tahoma"/>
              </a:rPr>
              <a:t>скидки</a:t>
            </a:r>
            <a:endParaRPr sz="3333">
              <a:solidFill>
                <a:srgbClr val="7ADADD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31583"/>
              </a:lnSpc>
              <a:spcBef>
                <a:spcPts val="0"/>
              </a:spcBef>
              <a:spcAft>
                <a:spcPts val="0"/>
              </a:spcAft>
              <a:buClr>
                <a:srgbClr val="7ADADD"/>
              </a:buClr>
              <a:buSzPts val="2533"/>
              <a:buFont typeface="Arial"/>
              <a:buNone/>
            </a:pPr>
            <a:r>
              <a:rPr lang="ru-RU" sz="2533" b="1">
                <a:solidFill>
                  <a:srgbClr val="7ADADD"/>
                </a:solidFill>
                <a:latin typeface="Tahoma"/>
                <a:ea typeface="Tahoma"/>
                <a:cs typeface="Tahoma"/>
                <a:sym typeface="Tahoma"/>
              </a:rPr>
              <a:t>до 70%</a:t>
            </a:r>
            <a:endParaRPr sz="2533">
              <a:solidFill>
                <a:srgbClr val="2C2F3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5840362" y="4702361"/>
            <a:ext cx="5432213" cy="2305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1733"/>
              <a:buFont typeface="Arial"/>
              <a:buNone/>
            </a:pPr>
            <a:r>
              <a:rPr lang="ru-RU" sz="1733" b="1">
                <a:solidFill>
                  <a:srgbClr val="FFD966"/>
                </a:solidFill>
                <a:latin typeface="Tahoma"/>
                <a:ea typeface="Tahoma"/>
                <a:cs typeface="Tahoma"/>
                <a:sym typeface="Tahoma"/>
              </a:rPr>
              <a:t>Время проведения:</a:t>
            </a:r>
            <a:r>
              <a:rPr lang="ru-RU" sz="1733">
                <a:solidFill>
                  <a:srgbClr val="FFD966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733" i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1 января </a:t>
            </a:r>
            <a:r>
              <a:rPr lang="ru-RU" sz="1733" i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– </a:t>
            </a:r>
            <a:r>
              <a:rPr lang="ru-RU" sz="1733" i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31 января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1733"/>
              <a:buFont typeface="Arial"/>
              <a:buNone/>
            </a:pPr>
            <a:r>
              <a:rPr lang="ru-RU" sz="1733" b="1">
                <a:solidFill>
                  <a:srgbClr val="FFD966"/>
                </a:solidFill>
                <a:latin typeface="Tahoma"/>
                <a:ea typeface="Tahoma"/>
                <a:cs typeface="Tahoma"/>
                <a:sym typeface="Tahoma"/>
              </a:rPr>
              <a:t>Что покупать: </a:t>
            </a:r>
            <a:r>
              <a:rPr lang="ru-RU" sz="1733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теплую верхнюю одежду,</a:t>
            </a:r>
            <a:endParaRPr sz="1733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33"/>
              <a:buFont typeface="Arial"/>
              <a:buNone/>
            </a:pPr>
            <a:r>
              <a:rPr lang="ru-RU" sz="1733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зимнюю обувь, снаряжение и одежду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33"/>
              <a:buFont typeface="Arial"/>
              <a:buNone/>
            </a:pPr>
            <a:r>
              <a:rPr lang="ru-RU" sz="1733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для зимних видов спорта, обогреватели,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33"/>
              <a:buFont typeface="Arial"/>
              <a:buNone/>
            </a:pPr>
            <a:r>
              <a:rPr lang="ru-RU" sz="1733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крупную бытовую технику, ювелирные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33"/>
              <a:buFont typeface="Arial"/>
              <a:buNone/>
            </a:pPr>
            <a:r>
              <a:rPr lang="ru-RU" sz="1733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изделия.</a:t>
            </a:r>
            <a:endParaRPr/>
          </a:p>
        </p:txBody>
      </p:sp>
      <p:pic>
        <p:nvPicPr>
          <p:cNvPr id="178" name="Google Shape;178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8150" y="391789"/>
            <a:ext cx="2078726" cy="457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"/>
          <p:cNvSpPr txBox="1">
            <a:spLocks noGrp="1"/>
          </p:cNvSpPr>
          <p:nvPr>
            <p:ph type="title"/>
          </p:nvPr>
        </p:nvSpPr>
        <p:spPr>
          <a:xfrm>
            <a:off x="428405" y="101395"/>
            <a:ext cx="11346664" cy="1317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Tahoma"/>
              <a:buNone/>
            </a:pPr>
            <a:r>
              <a:rPr lang="ru-RU" sz="3200">
                <a:solidFill>
                  <a:schemeClr val="accent3"/>
                </a:solidFill>
                <a:latin typeface="Tahoma"/>
                <a:ea typeface="Tahoma"/>
                <a:cs typeface="Tahoma"/>
                <a:sym typeface="Tahoma"/>
              </a:rPr>
              <a:t>Не используем эффект времени </a:t>
            </a:r>
            <a:br>
              <a:rPr lang="ru-RU" sz="3200">
                <a:solidFill>
                  <a:schemeClr val="accent3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ru-RU" sz="3200">
                <a:solidFill>
                  <a:schemeClr val="accent3"/>
                </a:solidFill>
                <a:latin typeface="Tahoma"/>
                <a:ea typeface="Tahoma"/>
                <a:cs typeface="Tahoma"/>
                <a:sym typeface="Tahoma"/>
              </a:rPr>
              <a:t>и накопленных процентов</a:t>
            </a:r>
            <a:endParaRPr/>
          </a:p>
        </p:txBody>
      </p:sp>
      <p:graphicFrame>
        <p:nvGraphicFramePr>
          <p:cNvPr id="185" name="Google Shape;185;p7"/>
          <p:cNvGraphicFramePr/>
          <p:nvPr/>
        </p:nvGraphicFramePr>
        <p:xfrm>
          <a:off x="524987" y="1820343"/>
          <a:ext cx="11142000" cy="3606200"/>
        </p:xfrm>
        <a:graphic>
          <a:graphicData uri="http://schemas.openxmlformats.org/drawingml/2006/table">
            <a:tbl>
              <a:tblPr>
                <a:noFill/>
                <a:tableStyleId>{D5AF5C6B-29F3-41EE-AAE4-CC47896C48B4}</a:tableStyleId>
              </a:tblPr>
              <a:tblGrid>
                <a:gridCol w="2729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1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4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72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53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837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700" b="0" i="0" u="none" strike="noStrike" cap="none">
                        <a:solidFill>
                          <a:srgbClr val="00000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8475" marR="8475" marT="8475" marB="0" anchor="ctr">
                    <a:solidFill>
                      <a:srgbClr val="72B7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100" b="0" i="0" u="none" strike="noStrike" cap="non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ПРОСТО НАКОПЛЕНИЕ</a:t>
                      </a:r>
                      <a:endParaRPr/>
                    </a:p>
                  </a:txBody>
                  <a:tcPr marL="8475" marR="8475" marT="8475" marB="0" anchor="ctr">
                    <a:solidFill>
                      <a:srgbClr val="B8DA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100" b="1" i="0" u="none" strike="noStrike" cap="non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  <a:extLst>
                            <a:ext uri="http://customooxmlschemas.google.com/">
      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"/>
                            </a:ext>
                          </a:extLst>
                        </a:rPr>
                        <a:t>ПОД 7% ГОДОВЫХ</a:t>
                      </a:r>
                      <a:endParaRPr/>
                    </a:p>
                  </a:txBody>
                  <a:tcPr marL="8475" marR="8475" marT="8475" marB="0" anchor="ctr">
                    <a:solidFill>
                      <a:srgbClr val="72B7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3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300" u="none" strike="noStrike" cap="non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5 лет</a:t>
                      </a:r>
                      <a:endParaRPr sz="2300" b="0" i="0" u="none" strike="noStrike" cap="none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8475" marR="8475" marT="8475" marB="0" anchor="ctr">
                    <a:solidFill>
                      <a:srgbClr val="B8DA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300" u="none" strike="noStrike" cap="non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10 лет</a:t>
                      </a:r>
                      <a:endParaRPr sz="2300" b="0" i="0" u="none" strike="noStrike" cap="none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8475" marR="8475" marT="8475" marB="0" anchor="ctr">
                    <a:solidFill>
                      <a:srgbClr val="B8DA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300" u="none" strike="noStrike" cap="non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5 лет</a:t>
                      </a:r>
                      <a:endParaRPr sz="2300" b="0" i="0" u="none" strike="noStrike" cap="none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8475" marR="8475" marT="8475" marB="0" anchor="ctr">
                    <a:solidFill>
                      <a:srgbClr val="72B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300" u="none" strike="noStrike" cap="non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10 лет</a:t>
                      </a:r>
                      <a:endParaRPr sz="2300" b="0" i="0" u="none" strike="noStrike" cap="none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8475" marR="8475" marT="8475" marB="0" anchor="ctr">
                    <a:solidFill>
                      <a:srgbClr val="72B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31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700" u="none" strike="noStrike" cap="non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500 000 ₽ </a:t>
                      </a:r>
                      <a:endParaRPr sz="2700" b="0" i="0" u="none" strike="noStrike" cap="none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8475" marR="8475" marT="8475" marB="0" anchor="ctr">
                    <a:solidFill>
                      <a:srgbClr val="72B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300" b="1" u="none" strike="noStrike" cap="non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8 333 ₽ </a:t>
                      </a:r>
                      <a:endParaRPr sz="2300" b="1" i="0" u="none" strike="noStrike" cap="none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8475" marR="8475" marT="8475" marB="0" anchor="ctr">
                    <a:solidFill>
                      <a:srgbClr val="A7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300" u="none" strike="noStrike" cap="non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4 167 ₽ </a:t>
                      </a:r>
                      <a:endParaRPr sz="2300" b="0" i="0" u="none" strike="noStrike" cap="none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8475" marR="8475" marT="8475" marB="0" anchor="ctr">
                    <a:solidFill>
                      <a:srgbClr val="B8DA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300" b="0" i="0" u="none" strike="noStrike" cap="non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6 984 ₽ </a:t>
                      </a:r>
                      <a:endParaRPr/>
                    </a:p>
                  </a:txBody>
                  <a:tcPr marL="8475" marR="8475" marT="8475" marB="0" anchor="ctr">
                    <a:solidFill>
                      <a:srgbClr val="72B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300" b="0" i="0" u="none" strike="noStrike" cap="non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2 889 ₽ </a:t>
                      </a:r>
                      <a:endParaRPr/>
                    </a:p>
                  </a:txBody>
                  <a:tcPr marL="8475" marR="8475" marT="8475" marB="0" anchor="ctr">
                    <a:solidFill>
                      <a:srgbClr val="72B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31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700" u="none" strike="noStrike" cap="non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1 000 000 ₽ </a:t>
                      </a:r>
                      <a:endParaRPr sz="2700" b="0" i="0" u="none" strike="noStrike" cap="none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8475" marR="8475" marT="8475" marB="0" anchor="ctr">
                    <a:solidFill>
                      <a:srgbClr val="72B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300" u="none" strike="noStrike" cap="non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16 667 ₽ </a:t>
                      </a:r>
                      <a:endParaRPr sz="2300" b="0" i="0" u="none" strike="noStrike" cap="none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8475" marR="8475" marT="8475" marB="0" anchor="ctr">
                    <a:solidFill>
                      <a:srgbClr val="B8DA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300" u="none" strike="noStrike" cap="non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8 333 ₽ </a:t>
                      </a:r>
                      <a:endParaRPr sz="2300" b="0" i="0" u="none" strike="noStrike" cap="none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8475" marR="8475" marT="8475" marB="0" anchor="ctr">
                    <a:solidFill>
                      <a:srgbClr val="B8DA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300" b="0" i="0" u="none" strike="noStrike" cap="non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13 968 ₽ </a:t>
                      </a:r>
                      <a:endParaRPr/>
                    </a:p>
                  </a:txBody>
                  <a:tcPr marL="8475" marR="8475" marT="8475" marB="0" anchor="ctr">
                    <a:solidFill>
                      <a:srgbClr val="72B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300" b="0" i="0" u="none" strike="noStrike" cap="non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5 778 ₽ </a:t>
                      </a:r>
                      <a:endParaRPr/>
                    </a:p>
                  </a:txBody>
                  <a:tcPr marL="8475" marR="8475" marT="8475" marB="0" anchor="ctr">
                    <a:solidFill>
                      <a:srgbClr val="72B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31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700" u="none" strike="noStrike" cap="non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1 500 000 ₽ </a:t>
                      </a:r>
                      <a:endParaRPr sz="2700" b="0" i="0" u="none" strike="noStrike" cap="none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8475" marR="8475" marT="8475" marB="0" anchor="ctr">
                    <a:solidFill>
                      <a:srgbClr val="72B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300" u="none" strike="noStrike" cap="non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25 000 ₽ </a:t>
                      </a:r>
                      <a:endParaRPr sz="2300" b="0" i="0" u="none" strike="noStrike" cap="none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8475" marR="8475" marT="8475" marB="0" anchor="ctr">
                    <a:solidFill>
                      <a:srgbClr val="B8DA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300" u="none" strike="noStrike" cap="non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12 500 ₽ </a:t>
                      </a:r>
                      <a:endParaRPr sz="2300" b="0" i="0" u="none" strike="noStrike" cap="none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8475" marR="8475" marT="8475" marB="0" anchor="ctr">
                    <a:solidFill>
                      <a:srgbClr val="B8DA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300" b="0" i="0" u="none" strike="noStrike" cap="non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  20 952 ₽ </a:t>
                      </a:r>
                      <a:endParaRPr/>
                    </a:p>
                  </a:txBody>
                  <a:tcPr marL="8475" marR="8475" marT="8475" marB="0" anchor="ctr">
                    <a:solidFill>
                      <a:srgbClr val="72B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300" b="1" i="0" u="none" strike="noStrike" cap="non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8 666 ₽ </a:t>
                      </a:r>
                      <a:endParaRPr/>
                    </a:p>
                  </a:txBody>
                  <a:tcPr marL="8475" marR="8475" marT="8475" marB="0" anchor="ctr">
                    <a:solidFill>
                      <a:srgbClr val="A7E6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86" name="Google Shape;18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17147" y="6258807"/>
            <a:ext cx="2078726" cy="457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8"/>
          <p:cNvSpPr txBox="1">
            <a:spLocks noGrp="1"/>
          </p:cNvSpPr>
          <p:nvPr>
            <p:ph type="title"/>
          </p:nvPr>
        </p:nvSpPr>
        <p:spPr>
          <a:xfrm>
            <a:off x="413537" y="1578598"/>
            <a:ext cx="2367400" cy="3310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Tahoma"/>
              <a:buNone/>
            </a:pPr>
            <a:r>
              <a:rPr lang="ru-RU" sz="3200">
                <a:solidFill>
                  <a:schemeClr val="accent3"/>
                </a:solidFill>
                <a:latin typeface="Tahoma"/>
                <a:ea typeface="Tahoma"/>
                <a:cs typeface="Tahoma"/>
                <a:sym typeface="Tahoma"/>
              </a:rPr>
              <a:t>Покупаем</a:t>
            </a:r>
            <a:br>
              <a:rPr lang="ru-RU" sz="3200">
                <a:solidFill>
                  <a:schemeClr val="accent3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ru-RU" sz="3200">
                <a:solidFill>
                  <a:schemeClr val="accent3"/>
                </a:solidFill>
                <a:latin typeface="Tahoma"/>
                <a:ea typeface="Tahoma"/>
                <a:cs typeface="Tahoma"/>
                <a:sym typeface="Tahoma"/>
              </a:rPr>
              <a:t>дорогой</a:t>
            </a:r>
            <a:br>
              <a:rPr lang="ru-RU" sz="3200">
                <a:solidFill>
                  <a:schemeClr val="accent3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ru-RU" sz="3200">
                <a:solidFill>
                  <a:schemeClr val="accent3"/>
                </a:solidFill>
                <a:latin typeface="Tahoma"/>
                <a:ea typeface="Tahoma"/>
                <a:cs typeface="Tahoma"/>
                <a:sym typeface="Tahoma"/>
              </a:rPr>
              <a:t>телефон</a:t>
            </a:r>
            <a:br>
              <a:rPr lang="ru-RU" sz="3200">
                <a:solidFill>
                  <a:schemeClr val="accent3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ru-RU" sz="3200">
                <a:latin typeface="Tahoma"/>
                <a:ea typeface="Tahoma"/>
                <a:cs typeface="Tahoma"/>
                <a:sym typeface="Tahoma"/>
              </a:rPr>
              <a:t>в кредит</a:t>
            </a:r>
            <a:endParaRPr/>
          </a:p>
        </p:txBody>
      </p:sp>
      <p:pic>
        <p:nvPicPr>
          <p:cNvPr id="193" name="Google Shape;193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6514" y="1318161"/>
            <a:ext cx="3023473" cy="52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8"/>
          <p:cNvSpPr/>
          <p:nvPr/>
        </p:nvSpPr>
        <p:spPr>
          <a:xfrm>
            <a:off x="5739682" y="1745713"/>
            <a:ext cx="6129589" cy="4339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33" dirty="0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Купить в кредит на 1 год – первоначальный взнос 0%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33" dirty="0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и процентная ставка от </a:t>
            </a:r>
            <a:r>
              <a:rPr lang="ru-RU" sz="1733" dirty="0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2"/>
                  </a:ext>
                </a:extLst>
              </a:rPr>
              <a:t>22,8%</a:t>
            </a:r>
            <a:r>
              <a:rPr lang="ru-RU" sz="1733" dirty="0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. Через год стоимость смартфона с учетом переплаты по кредиту –</a:t>
            </a:r>
            <a:endParaRPr dirty="0"/>
          </a:p>
          <a:p>
            <a:pPr lvl="0"/>
            <a:r>
              <a:rPr lang="ru-RU" sz="2267" b="1" dirty="0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"/>
                  </a:ext>
                </a:extLst>
              </a:rPr>
              <a:t>120 331</a:t>
            </a:r>
            <a:r>
              <a:rPr lang="ru-RU" sz="2267" b="1" dirty="0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руб.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33" dirty="0">
              <a:solidFill>
                <a:srgbClr val="2C2F3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33" dirty="0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Переплата за кредит и страховку от потери и поломки – </a:t>
            </a:r>
            <a:r>
              <a:rPr lang="ru-RU" sz="2267" b="1" dirty="0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от </a:t>
            </a:r>
            <a:r>
              <a:rPr lang="ru-RU" sz="2267" b="1" dirty="0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4"/>
                  </a:ext>
                </a:extLst>
              </a:rPr>
              <a:t>25</a:t>
            </a:r>
            <a:r>
              <a:rPr lang="ru-RU" sz="2267" b="1" dirty="0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% от стоимости смартфона.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33" dirty="0">
              <a:solidFill>
                <a:srgbClr val="2C2F3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33" dirty="0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Через год смартфон теряет в стоимости примерно </a:t>
            </a:r>
            <a:r>
              <a:rPr lang="ru-RU" sz="2267" b="1" dirty="0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50% – </a:t>
            </a:r>
            <a:r>
              <a:rPr lang="ru-RU" sz="2267" b="1" dirty="0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5"/>
                  </a:ext>
                </a:extLst>
              </a:rPr>
              <a:t>49 000</a:t>
            </a:r>
            <a:r>
              <a:rPr lang="ru-RU" sz="2267" b="1" dirty="0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 рублей.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33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chemeClr val="accent3"/>
                </a:solidFill>
                <a:latin typeface="Tahoma"/>
                <a:ea typeface="Tahoma"/>
                <a:cs typeface="Tahoma"/>
                <a:sym typeface="Tahoma"/>
              </a:rPr>
              <a:t>Потеряли &gt; </a:t>
            </a:r>
            <a:r>
              <a:rPr lang="ru-RU" sz="3200" b="1" dirty="0">
                <a:solidFill>
                  <a:schemeClr val="accent3"/>
                </a:solidFill>
                <a:latin typeface="Tahoma"/>
                <a:ea typeface="Tahoma"/>
                <a:cs typeface="Tahoma"/>
                <a:sym typeface="Tahom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6"/>
                  </a:ext>
                </a:extLst>
              </a:rPr>
              <a:t>71 000 </a:t>
            </a:r>
            <a:r>
              <a:rPr lang="ru-RU" sz="3200" b="1" dirty="0">
                <a:solidFill>
                  <a:schemeClr val="accent3"/>
                </a:solidFill>
                <a:latin typeface="Tahoma"/>
                <a:ea typeface="Tahoma"/>
                <a:cs typeface="Tahoma"/>
                <a:sym typeface="Tahoma"/>
              </a:rPr>
              <a:t>рублей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chemeClr val="accent3"/>
                </a:solidFill>
                <a:latin typeface="Tahoma"/>
                <a:ea typeface="Tahoma"/>
                <a:cs typeface="Tahoma"/>
                <a:sym typeface="Tahoma"/>
              </a:rPr>
              <a:t>(= один годовой отпуск)</a:t>
            </a:r>
            <a:endParaRPr dirty="0"/>
          </a:p>
        </p:txBody>
      </p:sp>
      <p:sp>
        <p:nvSpPr>
          <p:cNvPr id="195" name="Google Shape;195;p8"/>
          <p:cNvSpPr txBox="1">
            <a:spLocks noGrp="1"/>
          </p:cNvSpPr>
          <p:nvPr>
            <p:ph type="body" idx="1"/>
          </p:nvPr>
        </p:nvSpPr>
        <p:spPr>
          <a:xfrm>
            <a:off x="3018971" y="1912757"/>
            <a:ext cx="2426788" cy="2318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ru-RU" dirty="0">
                <a:solidFill>
                  <a:schemeClr val="lt1"/>
                </a:solidFill>
              </a:rPr>
              <a:t>Мобильный</a:t>
            </a: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ru-RU" dirty="0">
                <a:solidFill>
                  <a:schemeClr val="lt1"/>
                </a:solidFill>
              </a:rPr>
              <a:t>Телефон</a:t>
            </a: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ru-RU" b="1" dirty="0" err="1">
                <a:solidFill>
                  <a:schemeClr val="lt1"/>
                </a:solidFill>
              </a:rPr>
              <a:t>Samsung</a:t>
            </a:r>
            <a:endParaRPr b="1" dirty="0">
              <a:solidFill>
                <a:schemeClr val="lt1"/>
              </a:solidFill>
            </a:endParaRP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Clr>
                <a:schemeClr val="lt1"/>
              </a:buClr>
              <a:buSzPct val="100000"/>
              <a:buNone/>
            </a:pPr>
            <a:r>
              <a:rPr lang="ru-RU" b="1" dirty="0" err="1">
                <a:solidFill>
                  <a:schemeClr val="lt1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Galaxy</a:t>
            </a:r>
            <a:r>
              <a:rPr lang="ru-RU" b="1" dirty="0">
                <a:solidFill>
                  <a:schemeClr val="lt1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 </a:t>
            </a:r>
            <a:r>
              <a:rPr lang="en-US" b="1" dirty="0">
                <a:solidFill>
                  <a:schemeClr val="lt1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S24 </a:t>
            </a: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>
              <a:solidFill>
                <a:schemeClr val="lt1"/>
              </a:solidFill>
            </a:endParaRP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Clr>
                <a:schemeClr val="lt1"/>
              </a:buClr>
              <a:buSzPct val="100000"/>
              <a:buNone/>
            </a:pPr>
            <a:r>
              <a:rPr lang="ru-RU" dirty="0">
                <a:solidFill>
                  <a:schemeClr val="lt1"/>
                </a:solidFill>
              </a:rPr>
              <a:t>97 990 руб.</a:t>
            </a:r>
            <a:endParaRPr dirty="0">
              <a:solidFill>
                <a:schemeClr val="lt1"/>
              </a:solidFill>
            </a:endParaRPr>
          </a:p>
        </p:txBody>
      </p:sp>
      <p:pic>
        <p:nvPicPr>
          <p:cNvPr id="196" name="Google Shape;196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2211" y="352601"/>
            <a:ext cx="2078726" cy="457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"/>
          <p:cNvSpPr/>
          <p:nvPr/>
        </p:nvSpPr>
        <p:spPr>
          <a:xfrm>
            <a:off x="5324355" y="5031129"/>
            <a:ext cx="6867645" cy="1179595"/>
          </a:xfrm>
          <a:prstGeom prst="rect">
            <a:avLst/>
          </a:prstGeom>
          <a:solidFill>
            <a:srgbClr val="B8DA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9"/>
          <p:cNvSpPr txBox="1">
            <a:spLocks noGrp="1"/>
          </p:cNvSpPr>
          <p:nvPr>
            <p:ph type="title"/>
          </p:nvPr>
        </p:nvSpPr>
        <p:spPr>
          <a:xfrm>
            <a:off x="591666" y="1578597"/>
            <a:ext cx="5420104" cy="1230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Tahoma"/>
              <a:buNone/>
            </a:pPr>
            <a:r>
              <a:rPr lang="ru-RU" sz="3200">
                <a:solidFill>
                  <a:schemeClr val="accent3"/>
                </a:solidFill>
                <a:latin typeface="Tahoma"/>
                <a:ea typeface="Tahoma"/>
                <a:cs typeface="Tahoma"/>
                <a:sym typeface="Tahoma"/>
              </a:rPr>
              <a:t>Переплачиваем</a:t>
            </a:r>
            <a:br>
              <a:rPr lang="ru-RU" sz="3200">
                <a:solidFill>
                  <a:schemeClr val="accent3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ru-RU" sz="3200">
                <a:solidFill>
                  <a:schemeClr val="accent3"/>
                </a:solidFill>
                <a:latin typeface="Tahoma"/>
                <a:ea typeface="Tahoma"/>
                <a:cs typeface="Tahoma"/>
                <a:sym typeface="Tahoma"/>
              </a:rPr>
              <a:t>за кредит</a:t>
            </a:r>
            <a:endParaRPr/>
          </a:p>
        </p:txBody>
      </p:sp>
      <p:pic>
        <p:nvPicPr>
          <p:cNvPr id="204" name="Google Shape;204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654" y="3782777"/>
            <a:ext cx="5175589" cy="302640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9"/>
          <p:cNvSpPr txBox="1">
            <a:spLocks noGrp="1"/>
          </p:cNvSpPr>
          <p:nvPr>
            <p:ph type="body" idx="1"/>
          </p:nvPr>
        </p:nvSpPr>
        <p:spPr>
          <a:xfrm>
            <a:off x="592837" y="2654461"/>
            <a:ext cx="4601740" cy="154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E6E8"/>
              </a:buClr>
              <a:buSzPts val="2267"/>
              <a:buNone/>
            </a:pPr>
            <a:r>
              <a:rPr lang="ru-RU" sz="2267" dirty="0">
                <a:solidFill>
                  <a:srgbClr val="A7E6E8"/>
                </a:solidFill>
              </a:rPr>
              <a:t>Стоимость автомобиля: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E6E8"/>
              </a:buClr>
              <a:buSzPts val="2267"/>
              <a:buNone/>
            </a:pPr>
            <a:r>
              <a:rPr lang="ru-RU" sz="2267" b="1" dirty="0">
                <a:solidFill>
                  <a:srgbClr val="A7E6E8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8"/>
                  </a:ext>
                </a:extLst>
              </a:rPr>
              <a:t>800 000 </a:t>
            </a:r>
            <a:r>
              <a:rPr lang="ru-RU" sz="2267" b="1" dirty="0">
                <a:solidFill>
                  <a:srgbClr val="A7E6E8"/>
                </a:solidFill>
              </a:rPr>
              <a:t>рублей </a:t>
            </a:r>
            <a:endParaRPr dirty="0"/>
          </a:p>
        </p:txBody>
      </p:sp>
      <p:sp>
        <p:nvSpPr>
          <p:cNvPr id="206" name="Google Shape;206;p9"/>
          <p:cNvSpPr txBox="1"/>
          <p:nvPr/>
        </p:nvSpPr>
        <p:spPr>
          <a:xfrm>
            <a:off x="4975491" y="1420399"/>
            <a:ext cx="7216509" cy="3468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33"/>
              <a:buFont typeface="Arial"/>
              <a:buNone/>
            </a:pPr>
            <a:r>
              <a:rPr lang="ru-RU" sz="1733" b="1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rPr>
              <a:t>Вариант 1: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733"/>
              <a:buFont typeface="Arial"/>
              <a:buNone/>
            </a:pPr>
            <a:r>
              <a:rPr lang="ru-RU" sz="1733" dirty="0">
                <a:solidFill>
                  <a:srgbClr val="3A3838"/>
                </a:solidFill>
                <a:latin typeface="Tahoma"/>
                <a:ea typeface="Tahoma"/>
                <a:cs typeface="Tahoma"/>
                <a:sym typeface="Tahoma"/>
              </a:rPr>
              <a:t>накопить на автомобиль за 2 года –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267"/>
              <a:buFont typeface="Arial"/>
              <a:buNone/>
            </a:pPr>
            <a:r>
              <a:rPr lang="ru-RU" sz="2267" b="1" dirty="0">
                <a:solidFill>
                  <a:srgbClr val="3A3838"/>
                </a:solidFill>
                <a:latin typeface="Tahoma"/>
                <a:ea typeface="Tahoma"/>
                <a:cs typeface="Tahoma"/>
                <a:sym typeface="Tahoma"/>
              </a:rPr>
              <a:t>откладывать по </a:t>
            </a:r>
            <a:r>
              <a:rPr lang="ru-RU" sz="2267" b="1" dirty="0">
                <a:solidFill>
                  <a:srgbClr val="3A3838"/>
                </a:solidFill>
                <a:latin typeface="Tahoma"/>
                <a:ea typeface="Tahoma"/>
                <a:cs typeface="Tahoma"/>
                <a:sym typeface="Tahom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9"/>
                  </a:ext>
                </a:extLst>
              </a:rPr>
              <a:t>33 000</a:t>
            </a:r>
            <a:r>
              <a:rPr lang="ru-RU" sz="2267" b="1" dirty="0">
                <a:solidFill>
                  <a:srgbClr val="3A3838"/>
                </a:solidFill>
                <a:latin typeface="Tahoma"/>
                <a:ea typeface="Tahoma"/>
                <a:cs typeface="Tahoma"/>
                <a:sym typeface="Tahoma"/>
              </a:rPr>
              <a:t> рублей.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2F31"/>
              </a:buClr>
              <a:buSzPts val="1733"/>
              <a:buFont typeface="Arial"/>
              <a:buNone/>
            </a:pPr>
            <a:endParaRPr sz="1733" dirty="0">
              <a:solidFill>
                <a:srgbClr val="3A3838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33"/>
              <a:buFont typeface="Arial"/>
              <a:buNone/>
            </a:pPr>
            <a:r>
              <a:rPr lang="ru-RU" sz="1733" b="1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rPr>
              <a:t>Вариант 2: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733"/>
              <a:buFont typeface="Arial"/>
              <a:buNone/>
            </a:pPr>
            <a:r>
              <a:rPr lang="ru-RU" sz="1733" dirty="0">
                <a:solidFill>
                  <a:srgbClr val="3A3838"/>
                </a:solidFill>
                <a:latin typeface="Tahoma"/>
                <a:ea typeface="Tahoma"/>
                <a:cs typeface="Tahoma"/>
                <a:sym typeface="Tahoma"/>
              </a:rPr>
              <a:t>накопить на автомобиль за 1 год –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267"/>
              <a:buFont typeface="Arial"/>
              <a:buNone/>
            </a:pPr>
            <a:r>
              <a:rPr lang="ru-RU" sz="2267" b="1" dirty="0">
                <a:solidFill>
                  <a:srgbClr val="3A3838"/>
                </a:solidFill>
                <a:latin typeface="Tahoma"/>
                <a:ea typeface="Tahoma"/>
                <a:cs typeface="Tahoma"/>
                <a:sym typeface="Tahoma"/>
              </a:rPr>
              <a:t>откладывать по </a:t>
            </a:r>
            <a:r>
              <a:rPr lang="ru-RU" sz="2267" b="1" dirty="0">
                <a:solidFill>
                  <a:srgbClr val="3A3838"/>
                </a:solidFill>
                <a:latin typeface="Tahoma"/>
                <a:ea typeface="Tahoma"/>
                <a:cs typeface="Tahoma"/>
                <a:sym typeface="Tahom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0"/>
                  </a:ext>
                </a:extLst>
              </a:rPr>
              <a:t>67 000</a:t>
            </a:r>
            <a:r>
              <a:rPr lang="ru-RU" sz="2267" b="1" dirty="0">
                <a:solidFill>
                  <a:srgbClr val="3A3838"/>
                </a:solidFill>
                <a:latin typeface="Tahoma"/>
                <a:ea typeface="Tahoma"/>
                <a:cs typeface="Tahoma"/>
                <a:sym typeface="Tahoma"/>
              </a:rPr>
              <a:t> рублей.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2F31"/>
              </a:buClr>
              <a:buSzPts val="1733"/>
              <a:buFont typeface="Arial"/>
              <a:buNone/>
            </a:pPr>
            <a:endParaRPr sz="1733" dirty="0">
              <a:solidFill>
                <a:srgbClr val="3A3838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33"/>
              <a:buFont typeface="Arial"/>
              <a:buNone/>
            </a:pPr>
            <a:r>
              <a:rPr lang="ru-RU" sz="1733" b="1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rPr>
              <a:t>Вариант 3: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733"/>
              <a:buFont typeface="Arial"/>
              <a:buNone/>
            </a:pPr>
            <a:r>
              <a:rPr lang="ru-RU" sz="1733" dirty="0">
                <a:solidFill>
                  <a:srgbClr val="3A3838"/>
                </a:solidFill>
                <a:latin typeface="Tahoma"/>
                <a:ea typeface="Tahoma"/>
                <a:cs typeface="Tahoma"/>
                <a:sym typeface="Tahoma"/>
              </a:rPr>
              <a:t>купить автомобиль в кредит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Arial"/>
              <a:buNone/>
            </a:pPr>
            <a:r>
              <a:rPr lang="ru-RU" sz="2400" b="1" dirty="0">
                <a:solidFill>
                  <a:srgbClr val="3A3838"/>
                </a:solidFill>
                <a:latin typeface="Tahoma"/>
                <a:ea typeface="Tahoma"/>
                <a:cs typeface="Tahoma"/>
                <a:sym typeface="Tahoma"/>
              </a:rPr>
              <a:t>на 5 лет под </a:t>
            </a:r>
            <a:r>
              <a:rPr lang="ru-RU" sz="2400" b="1" dirty="0">
                <a:solidFill>
                  <a:srgbClr val="3A3838"/>
                </a:solidFill>
                <a:latin typeface="Tahoma"/>
                <a:ea typeface="Tahoma"/>
                <a:cs typeface="Tahoma"/>
                <a:sym typeface="Tahom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1"/>
                  </a:ext>
                </a:extLst>
              </a:rPr>
              <a:t>20</a:t>
            </a:r>
            <a:r>
              <a:rPr lang="ru-RU" sz="2400" b="1" dirty="0">
                <a:solidFill>
                  <a:srgbClr val="3A3838"/>
                </a:solidFill>
                <a:latin typeface="Tahoma"/>
                <a:ea typeface="Tahoma"/>
                <a:cs typeface="Tahoma"/>
                <a:sym typeface="Tahoma"/>
              </a:rPr>
              <a:t>% годовых.</a:t>
            </a:r>
            <a:endParaRPr dirty="0"/>
          </a:p>
        </p:txBody>
      </p:sp>
      <p:sp>
        <p:nvSpPr>
          <p:cNvPr id="207" name="Google Shape;207;p9"/>
          <p:cNvSpPr txBox="1"/>
          <p:nvPr/>
        </p:nvSpPr>
        <p:spPr>
          <a:xfrm>
            <a:off x="6147138" y="5145450"/>
            <a:ext cx="5776577" cy="1080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733"/>
              <a:buFont typeface="Arial"/>
              <a:buNone/>
            </a:pPr>
            <a:r>
              <a:rPr lang="ru-RU" sz="1733" dirty="0">
                <a:solidFill>
                  <a:srgbClr val="3A3838"/>
                </a:solidFill>
                <a:latin typeface="Tahoma"/>
                <a:ea typeface="Tahoma"/>
                <a:cs typeface="Tahoma"/>
                <a:sym typeface="Tahoma"/>
              </a:rPr>
              <a:t>Переплата составит </a:t>
            </a:r>
            <a:r>
              <a:rPr lang="ru-RU" sz="1733" dirty="0">
                <a:solidFill>
                  <a:srgbClr val="3A3838"/>
                </a:solidFill>
                <a:latin typeface="Tahoma"/>
                <a:ea typeface="Tahoma"/>
                <a:cs typeface="Tahoma"/>
                <a:sym typeface="Tahom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2"/>
                  </a:ext>
                </a:extLst>
              </a:rPr>
              <a:t>472 118 </a:t>
            </a:r>
            <a:r>
              <a:rPr lang="ru-RU" sz="1733" dirty="0">
                <a:solidFill>
                  <a:srgbClr val="3A3838"/>
                </a:solidFill>
                <a:latin typeface="Tahoma"/>
                <a:ea typeface="Tahoma"/>
                <a:cs typeface="Tahoma"/>
                <a:sym typeface="Tahoma"/>
              </a:rPr>
              <a:t>рублей + стоимость обязательной страховки КАСКО за 5 лет – </a:t>
            </a:r>
            <a:r>
              <a:rPr lang="ru-RU" sz="1733" dirty="0">
                <a:solidFill>
                  <a:srgbClr val="3A3838"/>
                </a:solidFill>
                <a:latin typeface="Tahoma"/>
                <a:ea typeface="Tahoma"/>
                <a:cs typeface="Tahoma"/>
                <a:sym typeface="Tahom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3"/>
                  </a:ext>
                </a:extLst>
              </a:rPr>
              <a:t>300 000</a:t>
            </a:r>
            <a:r>
              <a:rPr lang="ru-RU" sz="1733" dirty="0">
                <a:solidFill>
                  <a:srgbClr val="3A3838"/>
                </a:solidFill>
                <a:latin typeface="Tahoma"/>
                <a:ea typeface="Tahoma"/>
                <a:cs typeface="Tahoma"/>
                <a:sym typeface="Tahoma"/>
              </a:rPr>
              <a:t> рублей. </a:t>
            </a:r>
            <a:r>
              <a:rPr lang="ru-RU" sz="1733" b="1" dirty="0">
                <a:solidFill>
                  <a:srgbClr val="3A3838"/>
                </a:solidFill>
                <a:latin typeface="Tahoma"/>
                <a:ea typeface="Tahoma"/>
                <a:cs typeface="Tahoma"/>
                <a:sym typeface="Tahoma"/>
              </a:rPr>
              <a:t>Итого: переплата более </a:t>
            </a:r>
            <a:r>
              <a:rPr lang="ru-RU" sz="1733" b="1" dirty="0">
                <a:solidFill>
                  <a:srgbClr val="3A3838"/>
                </a:solidFill>
                <a:latin typeface="Tahoma"/>
                <a:ea typeface="Tahoma"/>
                <a:cs typeface="Tahoma"/>
                <a:sym typeface="Tahom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4"/>
                  </a:ext>
                </a:extLst>
              </a:rPr>
              <a:t>770 000</a:t>
            </a:r>
            <a:r>
              <a:rPr lang="ru-RU" sz="1733" b="1" dirty="0">
                <a:solidFill>
                  <a:srgbClr val="3A3838"/>
                </a:solidFill>
                <a:latin typeface="Tahoma"/>
                <a:ea typeface="Tahoma"/>
                <a:cs typeface="Tahoma"/>
                <a:sym typeface="Tahoma"/>
              </a:rPr>
              <a:t> рублей.</a:t>
            </a:r>
            <a:endParaRPr dirty="0"/>
          </a:p>
        </p:txBody>
      </p:sp>
      <p:pic>
        <p:nvPicPr>
          <p:cNvPr id="208" name="Google Shape;208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1666" y="405623"/>
            <a:ext cx="2078726" cy="457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Эстафета Мои финансы">
      <a:dk1>
        <a:srgbClr val="000000"/>
      </a:dk1>
      <a:lt1>
        <a:srgbClr val="FFFFFF"/>
      </a:lt1>
      <a:dk2>
        <a:srgbClr val="3C3E3C"/>
      </a:dk2>
      <a:lt2>
        <a:srgbClr val="B8BCBF"/>
      </a:lt2>
      <a:accent1>
        <a:srgbClr val="009657"/>
      </a:accent1>
      <a:accent2>
        <a:srgbClr val="EF7D00"/>
      </a:accent2>
      <a:accent3>
        <a:srgbClr val="004F9F"/>
      </a:accent3>
      <a:accent4>
        <a:srgbClr val="30B7BC"/>
      </a:accent4>
      <a:accent5>
        <a:srgbClr val="E62059"/>
      </a:accent5>
      <a:accent6>
        <a:srgbClr val="D4ADD3"/>
      </a:accent6>
      <a:hlink>
        <a:srgbClr val="30B7BC"/>
      </a:hlink>
      <a:folHlink>
        <a:srgbClr val="005B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1373</Words>
  <Application>Microsoft Macintosh PowerPoint</Application>
  <PresentationFormat>Широкоэкранный</PresentationFormat>
  <Paragraphs>331</Paragraphs>
  <Slides>20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Tahoma</vt:lpstr>
      <vt:lpstr>Raleway</vt:lpstr>
      <vt:lpstr>Arial Black</vt:lpstr>
      <vt:lpstr>Calibri</vt:lpstr>
      <vt:lpstr>Тема Office</vt:lpstr>
      <vt:lpstr>Личное финансовое планирование</vt:lpstr>
      <vt:lpstr>ФИО</vt:lpstr>
      <vt:lpstr>Если мы не планируем наши доходы и расходы (и крупные покупки), то:</vt:lpstr>
      <vt:lpstr>(Не) планируем отпуск заранее</vt:lpstr>
      <vt:lpstr>(Не) планируем отпуск заранее</vt:lpstr>
      <vt:lpstr>Если покупаем вовремя (не в сезон):</vt:lpstr>
      <vt:lpstr>Не используем эффект времени  и накопленных процентов</vt:lpstr>
      <vt:lpstr>Покупаем дорогой телефон в кредит</vt:lpstr>
      <vt:lpstr>Переплачиваем за кредит</vt:lpstr>
      <vt:lpstr>Забываем про доход от повседневных расходов</vt:lpstr>
      <vt:lpstr>Большинство (65%) россиян знают о возможности вернуть часть уплаченного налога, но больше половины (54%) никогда этого не делали</vt:lpstr>
      <vt:lpstr>Только 11% из нас возвращает уплаченный НДФЛ. Вы можете вернуть налоги, если:</vt:lpstr>
      <vt:lpstr>Финансовый план помогает  достигнуть целей и не терять деньги</vt:lpstr>
      <vt:lpstr>Как сформулировать цели, чтобы их достигнуть:</vt:lpstr>
      <vt:lpstr>На наши цели в будущем влияет инфляция:</vt:lpstr>
      <vt:lpstr>С какой денежной скоростью двигаться к цели:</vt:lpstr>
      <vt:lpstr>Если целей несколько, составляем карту</vt:lpstr>
      <vt:lpstr>Если цель кажется недостижимой:</vt:lpstr>
      <vt:lpstr>Ключевая идея темы:</vt:lpstr>
      <vt:lpstr>Домашнее задание  и задание для самостоятельной работы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Личное финансовое планирование</dc:title>
  <dc:creator>елизавета стародынова</dc:creator>
  <cp:lastModifiedBy>Microsoft Office User</cp:lastModifiedBy>
  <cp:revision>3</cp:revision>
  <dcterms:created xsi:type="dcterms:W3CDTF">2024-03-21T10:33:51Z</dcterms:created>
  <dcterms:modified xsi:type="dcterms:W3CDTF">2024-05-24T11:34:16Z</dcterms:modified>
</cp:coreProperties>
</file>