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9" r:id="rId3"/>
    <p:sldId id="278" r:id="rId4"/>
    <p:sldId id="279" r:id="rId5"/>
    <p:sldId id="281" r:id="rId6"/>
    <p:sldId id="284" r:id="rId7"/>
    <p:sldId id="301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02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82E"/>
    <a:srgbClr val="389E30"/>
    <a:srgbClr val="484544"/>
    <a:srgbClr val="3FAB35"/>
    <a:srgbClr val="22401F"/>
    <a:srgbClr val="21401E"/>
    <a:srgbClr val="22401E"/>
    <a:srgbClr val="95B88D"/>
    <a:srgbClr val="F3D075"/>
    <a:srgbClr val="FBB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48"/>
  </p:normalViewPr>
  <p:slideViewPr>
    <p:cSldViewPr snapToGrid="0" snapToObjects="1" showGuides="1">
      <p:cViewPr varScale="1">
        <p:scale>
          <a:sx n="102" d="100"/>
          <a:sy n="102" d="100"/>
        </p:scale>
        <p:origin x="1416" y="184"/>
      </p:cViewPr>
      <p:guideLst>
        <p:guide orient="horz" pos="1412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2" d="100"/>
          <a:sy n="162" d="100"/>
        </p:scale>
        <p:origin x="6656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3F67C-63AD-0048-A01C-D223BF733E3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B03B-5478-3E48-BCCC-BCA7D4F4F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8B03B-5478-3E48-BCCC-BCA7D4F4F87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5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8B03B-5478-3E48-BCCC-BCA7D4F4F87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5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8B03B-5478-3E48-BCCC-BCA7D4F4F87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E3269-F8FE-344B-A5BC-63DC49F66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98F4BC-8B1F-2546-9929-C9E52777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F0E88D-60BD-1643-9189-645438E4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36B5E-BDB9-5C43-AA2B-6F75B2B6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E1E10-29B2-8F46-A126-5B227BC2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8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076BA-F39D-0740-9D73-7D91D5A0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D89389-1B3B-A648-8102-F969AE8E8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AFC0F-18C6-3F41-9403-68315561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A9D49-73D5-DB4B-AB8B-131B7F80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BF81B-D533-3343-9D48-21C07353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4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7FFC5B-C70A-AE4A-8E63-AD36B9FC9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0DB097-4D6A-674D-97F3-E16F17310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87D72-E3D8-E24B-BA8E-B28EC7D2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0E4B2-E3BA-3543-A35C-DE68A41D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544B4-A126-2B48-86B4-A8B62B6C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8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C0C1A-CD22-9748-B05A-5CA8A6F8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63725-6D72-C04A-B818-B22BDD7A8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33A25-EB89-174D-AF6C-372C1739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DA946-58D5-2B47-8C08-B20FC074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BAB3D-E4E6-F548-AA1C-7C6955D8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2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62728-1CFC-A94F-BFBC-F127A454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157D81-D639-D641-B24C-01B5C6D74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FAB61-2D6B-0548-8A0B-2BE5205F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2BBD53-7CFF-7748-8883-B2877685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04D973-95ED-6A4E-BBB0-A9DCDB08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0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5D8C2-843C-C04B-A80A-BB0032C4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7F006-CF62-0A4D-9832-1B4056E4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06DC52-A002-2545-9DC1-057A95D2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D20971-083E-D540-804C-B9C3EBD2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D63DFB-77C9-C848-AFDD-3F4089D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4A43A-D048-6144-AF6B-FB77A8AF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2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9AAE2-B6F0-E747-A64A-E555F4F9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1C1C6C-A07C-8841-ADD5-DF726F440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40D581-9786-EF45-8D76-15824AD46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6FD20F-D132-054A-87A5-F7EE95EE8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561FF2-A938-614E-887C-0012DE5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DDB827-FF00-984C-B49C-421271F5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E7BC28-794D-FB4F-97A7-3C41AF22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224A4A-65BC-9148-B6D4-719CB5D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C123C-82EE-4348-9B7B-045666D2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3FE14-F59C-3B47-9DB9-50A8CAD2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16D96-B7E1-E546-A063-0605F72C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32A18F-45A0-F542-8710-43EE3A75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7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935BA3-7DD7-7A4F-A27D-06AD003B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4F0EA7-852C-8B48-8A13-C8A0E466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D5F0C9-5719-FE41-909E-60113759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7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02D21-1F41-2042-85DE-7C1EB84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85943-6B45-E842-A65E-08016D60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421685-871E-1847-BA7D-E0F1EF49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8B230A-348F-5D4A-98A9-F32D741F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0C8BC8-001E-4242-AB57-E6EAB241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D7CA26-25A5-7D4B-A87F-A2EEBC8C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90AF7-13AE-E940-91A6-83990337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DFE1C4-83D5-3F44-A468-1CAE39B91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EA4A28-4238-D344-B034-F4768C210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E46A7-3AEE-A048-8AD4-F92AC062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00C0F0-A08C-A649-A189-48342DF3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019CB-41A6-A643-B6AD-5CA38D07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D1A7A-913D-C748-B055-1A0260C3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AFF372-01DD-3142-84B1-002F0954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88C90-C8A8-474A-BB8F-E1F981884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0BAE-075C-D74A-A7AB-56FD86C79BA1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98435-B95E-E34B-B7AD-770DA29F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24A35-F197-ED47-AA0E-4051FEFBD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6B9E-AE67-B348-9BC2-2D2DB98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2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F08EAFB-0CE4-BE48-82B3-E0317D3C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F44E8-C836-1844-B1BE-CEA1C8C71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739" y="506973"/>
            <a:ext cx="7948334" cy="2848389"/>
          </a:xfrm>
        </p:spPr>
        <p:txBody>
          <a:bodyPr anchor="t">
            <a:normAutofit/>
          </a:bodyPr>
          <a:lstStyle/>
          <a:p>
            <a:pPr algn="l"/>
            <a:r>
              <a:rPr lang="ru-RU" sz="5400" b="1" dirty="0">
                <a:solidFill>
                  <a:srgbClr val="484544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Финансовое бинго</a:t>
            </a:r>
            <a:br>
              <a:rPr lang="ru-RU" b="0" dirty="0">
                <a:solidFill>
                  <a:srgbClr val="484544"/>
                </a:solidFill>
                <a:effectLst/>
              </a:rPr>
            </a:br>
            <a:br>
              <a:rPr lang="ru-RU" dirty="0">
                <a:solidFill>
                  <a:srgbClr val="484544"/>
                </a:solidFill>
              </a:rPr>
            </a:br>
            <a:endParaRPr lang="ru-RU" dirty="0">
              <a:solidFill>
                <a:srgbClr val="4845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C3342-7472-9044-A3EC-48B4FA05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5F3634E-BA4E-BC4D-8CEC-37E22A45AAB4}"/>
              </a:ext>
            </a:extLst>
          </p:cNvPr>
          <p:cNvSpPr txBox="1">
            <a:spLocks/>
          </p:cNvSpPr>
          <p:nvPr/>
        </p:nvSpPr>
        <p:spPr>
          <a:xfrm>
            <a:off x="754969" y="666033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Что такое вклад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и зачем он нужен?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55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C3342-7472-9044-A3EC-48B4FA05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76AB1-5C6A-1046-945E-F0BD78388AE0}"/>
              </a:ext>
            </a:extLst>
          </p:cNvPr>
          <p:cNvSpPr txBox="1"/>
          <p:nvPr/>
        </p:nvSpPr>
        <p:spPr>
          <a:xfrm>
            <a:off x="769215" y="2162912"/>
            <a:ext cx="92637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1682E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Вклад</a:t>
            </a:r>
            <a:r>
              <a:rPr lang="ru-RU" sz="2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– это деньги, которые вы </a:t>
            </a:r>
            <a:r>
              <a:rPr lang="ru-RU" sz="2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даете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в долг банку.</a:t>
            </a:r>
            <a:endParaRPr lang="ru-RU" sz="2400" b="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За использование ваших денег, </a:t>
            </a:r>
            <a:r>
              <a:rPr lang="ru-RU" sz="2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банк 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обещает сохранить </a:t>
            </a: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ваш вклад и выплатить вам процент. </a:t>
            </a:r>
          </a:p>
          <a:p>
            <a:endParaRPr lang="ru-RU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Этот процент</a:t>
            </a:r>
            <a:r>
              <a:rPr lang="en-US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– ваш доход.</a:t>
            </a:r>
            <a:endParaRPr lang="ru-RU" sz="2400" b="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2C48043-6E9A-C14F-96A0-F6ED2D90CB6E}"/>
              </a:ext>
            </a:extLst>
          </p:cNvPr>
          <p:cNvSpPr txBox="1">
            <a:spLocks/>
          </p:cNvSpPr>
          <p:nvPr/>
        </p:nvSpPr>
        <p:spPr>
          <a:xfrm>
            <a:off x="754969" y="666033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Что такое вклад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и зачем он нужен?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72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52F6777-4A6D-C349-B9D4-A2C45B093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00890B7-712B-F043-BEE4-9DF5D6290276}"/>
              </a:ext>
            </a:extLst>
          </p:cNvPr>
          <p:cNvSpPr txBox="1">
            <a:spLocks/>
          </p:cNvSpPr>
          <p:nvPr/>
        </p:nvSpPr>
        <p:spPr>
          <a:xfrm>
            <a:off x="754970" y="662767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Что такое кредит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и зачем он нужен?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19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52F6777-4A6D-C349-B9D4-A2C45B093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76AB1-5C6A-1046-945E-F0BD78388AE0}"/>
              </a:ext>
            </a:extLst>
          </p:cNvPr>
          <p:cNvSpPr txBox="1"/>
          <p:nvPr/>
        </p:nvSpPr>
        <p:spPr>
          <a:xfrm>
            <a:off x="760771" y="2166516"/>
            <a:ext cx="9263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84544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Кредит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– это деньги, которые вы берете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 долг у банка. За использование денег банка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уже вы платите процент.</a:t>
            </a:r>
            <a:endParaRPr lang="ru-RU" sz="240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br>
              <a:rPr lang="ru-RU" sz="2400" dirty="0">
                <a:effectLst/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Кредит можно взять на квартиру, машину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и на другие покупки.</a:t>
            </a:r>
            <a:endParaRPr lang="ru-RU" sz="240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br>
              <a:rPr lang="ru-RU" dirty="0"/>
            </a:br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62A1C7-1C68-B445-A419-14FAA3EC55FC}"/>
              </a:ext>
            </a:extLst>
          </p:cNvPr>
          <p:cNvSpPr txBox="1">
            <a:spLocks/>
          </p:cNvSpPr>
          <p:nvPr/>
        </p:nvSpPr>
        <p:spPr>
          <a:xfrm>
            <a:off x="754970" y="662767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Что такое кредит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и зачем он нужен?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66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443D4A-8D95-AA45-AA44-049743752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21AE0F9-494E-C947-A048-73A6E0769366}"/>
              </a:ext>
            </a:extLst>
          </p:cNvPr>
          <p:cNvSpPr txBox="1">
            <a:spLocks/>
          </p:cNvSpPr>
          <p:nvPr/>
        </p:nvSpPr>
        <p:spPr>
          <a:xfrm>
            <a:off x="761364" y="667269"/>
            <a:ext cx="8166709" cy="1346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Что такое страхование?</a:t>
            </a:r>
            <a:endParaRPr lang="en-US" sz="4000" b="1" dirty="0"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Зачем оно нужно?</a:t>
            </a:r>
            <a:endParaRPr lang="ru-RU" sz="40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24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6814FD-A822-8A41-B638-69BCCFF8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76AB1-5C6A-1046-945E-F0BD78388AE0}"/>
              </a:ext>
            </a:extLst>
          </p:cNvPr>
          <p:cNvSpPr txBox="1"/>
          <p:nvPr/>
        </p:nvSpPr>
        <p:spPr>
          <a:xfrm>
            <a:off x="783136" y="2160094"/>
            <a:ext cx="9263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1682E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Страхование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– договор со страховой компанией, защищающий имущественные интересы людей и компаний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 случае непредвиденных обстоятельств. </a:t>
            </a:r>
          </a:p>
          <a:p>
            <a:endParaRPr lang="ru-RU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Застраховать можно все что угодно: жизнь, здоровье, квартиру, машину, долги и любой прочий аспект жизни, связанный с риском.</a:t>
            </a:r>
          </a:p>
          <a:p>
            <a:br>
              <a:rPr lang="ru-RU" dirty="0"/>
            </a:br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B49350D-BF27-664D-AD95-9B88283DF5EA}"/>
              </a:ext>
            </a:extLst>
          </p:cNvPr>
          <p:cNvSpPr txBox="1">
            <a:spLocks/>
          </p:cNvSpPr>
          <p:nvPr/>
        </p:nvSpPr>
        <p:spPr>
          <a:xfrm>
            <a:off x="761364" y="667269"/>
            <a:ext cx="8166709" cy="1346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Что такое страхование</a:t>
            </a:r>
            <a:r>
              <a:rPr lang="en-US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?</a:t>
            </a:r>
            <a:endParaRPr lang="ru-RU" sz="4000" b="1" dirty="0"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3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443D4A-8D95-AA45-AA44-049743752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76AB1-5C6A-1046-945E-F0BD78388AE0}"/>
              </a:ext>
            </a:extLst>
          </p:cNvPr>
          <p:cNvSpPr txBox="1"/>
          <p:nvPr/>
        </p:nvSpPr>
        <p:spPr>
          <a:xfrm>
            <a:off x="783136" y="2167714"/>
            <a:ext cx="92637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Страхование нужно для защиты от рисков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и возмещения убытков. Например, если затопило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квартиру от сломавшейся стиральной машинки и у вас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есть страховка на жилье, то страховая компания покроет ремонт и компенсацию соседям.</a:t>
            </a:r>
            <a:br>
              <a:rPr lang="ru-RU" dirty="0"/>
            </a:br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B49350D-BF27-664D-AD95-9B88283DF5EA}"/>
              </a:ext>
            </a:extLst>
          </p:cNvPr>
          <p:cNvSpPr txBox="1">
            <a:spLocks/>
          </p:cNvSpPr>
          <p:nvPr/>
        </p:nvSpPr>
        <p:spPr>
          <a:xfrm>
            <a:off x="761364" y="652029"/>
            <a:ext cx="8166709" cy="1346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Зачем оно нужно?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11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LEGO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F834437-EB3D-BC49-98C9-071C7670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36D5F5-CADC-0C42-99F7-8E8D18E97B78}"/>
              </a:ext>
            </a:extLst>
          </p:cNvPr>
          <p:cNvSpPr txBox="1">
            <a:spLocks/>
          </p:cNvSpPr>
          <p:nvPr/>
        </p:nvSpPr>
        <p:spPr>
          <a:xfrm>
            <a:off x="733198" y="510133"/>
            <a:ext cx="7948334" cy="2848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Бинго</a:t>
            </a:r>
            <a:r>
              <a:rPr lang="en-US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. 1</a:t>
            </a:r>
            <a:r>
              <a:rPr lang="ru-RU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тур</a:t>
            </a:r>
            <a:r>
              <a:rPr lang="en-US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dirty="0">
              <a:solidFill>
                <a:srgbClr val="224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2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68FB8E3-8895-2345-B035-9372F128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24" y="794656"/>
            <a:ext cx="10779276" cy="6063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5E1CA-3736-7041-8571-008BCF75C2EC}"/>
              </a:ext>
            </a:extLst>
          </p:cNvPr>
          <p:cNvSpPr txBox="1"/>
          <p:nvPr/>
        </p:nvSpPr>
        <p:spPr>
          <a:xfrm>
            <a:off x="772691" y="1945043"/>
            <a:ext cx="926374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Ведущий случайным образом вытаскивает карточку </a:t>
            </a:r>
          </a:p>
          <a:p>
            <a:pPr>
              <a:buClr>
                <a:srgbClr val="3FAB35"/>
              </a:buClr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   и зачитывает определения.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endParaRPr lang="ru-RU" sz="240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Зачеркивайте в своих бланках тот термин, который, </a:t>
            </a:r>
          </a:p>
          <a:p>
            <a:pPr>
              <a:buClr>
                <a:srgbClr val="3FAB35"/>
              </a:buClr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   как вам кажется, подходит под данное определение.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endParaRPr lang="ru-RU" sz="240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Когда будут зачеркнуты все ячейки, </a:t>
            </a:r>
          </a:p>
          <a:p>
            <a:pPr>
              <a:buClr>
                <a:srgbClr val="3FAB35"/>
              </a:buClr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   нужно крикнуть </a:t>
            </a:r>
            <a:r>
              <a:rPr lang="ru-RU" sz="2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«Бинго!»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.</a:t>
            </a:r>
            <a:r>
              <a:rPr lang="ru-RU" sz="2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sz="2400" b="1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61A48B6-F254-684C-9F92-EAFD98F0E7F1}"/>
              </a:ext>
            </a:extLst>
          </p:cNvPr>
          <p:cNvSpPr txBox="1">
            <a:spLocks/>
          </p:cNvSpPr>
          <p:nvPr/>
        </p:nvSpPr>
        <p:spPr>
          <a:xfrm>
            <a:off x="743946" y="649804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Правила 1-го 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24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LEGO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7EB5E01-F469-5E47-853C-7FD9D267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EB68D22-CF0D-BC40-8864-5DF3C8BE1A30}"/>
              </a:ext>
            </a:extLst>
          </p:cNvPr>
          <p:cNvSpPr txBox="1">
            <a:spLocks/>
          </p:cNvSpPr>
          <p:nvPr/>
        </p:nvSpPr>
        <p:spPr>
          <a:xfrm>
            <a:off x="728705" y="505939"/>
            <a:ext cx="7948334" cy="2848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Бинго</a:t>
            </a:r>
            <a:r>
              <a:rPr lang="en-US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. </a:t>
            </a:r>
            <a:r>
              <a:rPr lang="ru-RU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 тур</a:t>
            </a:r>
            <a:r>
              <a:rPr lang="en-US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dirty="0">
              <a:solidFill>
                <a:srgbClr val="224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7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5A56277-1D25-454D-AA9D-3F45D102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F44E8-C836-1844-B1BE-CEA1C8C71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626" y="503964"/>
            <a:ext cx="7948334" cy="2848389"/>
          </a:xfrm>
        </p:spPr>
        <p:txBody>
          <a:bodyPr anchor="t">
            <a:normAutofit/>
          </a:bodyPr>
          <a:lstStyle/>
          <a:p>
            <a:pPr algn="l"/>
            <a:r>
              <a:rPr lang="ru-RU" sz="5400" b="1" dirty="0">
                <a:solidFill>
                  <a:srgbClr val="484544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Давайте вспомним</a:t>
            </a:r>
            <a:br>
              <a:rPr lang="ru-RU" b="0" dirty="0">
                <a:solidFill>
                  <a:srgbClr val="484544"/>
                </a:solidFill>
                <a:effectLst/>
              </a:rPr>
            </a:br>
            <a:br>
              <a:rPr lang="ru-RU" dirty="0">
                <a:solidFill>
                  <a:srgbClr val="484544"/>
                </a:solidFill>
              </a:rPr>
            </a:br>
            <a:endParaRPr lang="ru-RU" dirty="0">
              <a:solidFill>
                <a:srgbClr val="4845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8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B1D5C2B-9A24-D842-AE98-8ED8F9DA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5E1CA-3736-7041-8571-008BCF75C2EC}"/>
              </a:ext>
            </a:extLst>
          </p:cNvPr>
          <p:cNvSpPr txBox="1"/>
          <p:nvPr/>
        </p:nvSpPr>
        <p:spPr>
          <a:xfrm>
            <a:off x="750479" y="1949222"/>
            <a:ext cx="1034366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Найдите напарника и задайте ему вопрос из своего бланка. </a:t>
            </a:r>
            <a:br>
              <a:rPr lang="en-US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Запишите его ответ в ячейку.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endParaRPr lang="ru-RU" sz="240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Цель игры: не только заполнить все графы таблицы, </a:t>
            </a:r>
          </a:p>
          <a:p>
            <a:pPr>
              <a:buClr>
                <a:srgbClr val="3FAB35"/>
              </a:buClr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   но и сделать так, чтобы на каждый следующий вопрос </a:t>
            </a:r>
          </a:p>
          <a:p>
            <a:pPr>
              <a:buClr>
                <a:srgbClr val="3FAB35"/>
              </a:buClr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   отвечал другой участник.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endParaRPr lang="ru-RU" sz="240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3FAB35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Кто полностью заполняет свой бланк,</a:t>
            </a:r>
            <a:r>
              <a:rPr lang="en-US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кричит </a:t>
            </a:r>
            <a:r>
              <a:rPr lang="ru-RU" sz="24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«Бинго! </a:t>
            </a:r>
            <a:r>
              <a:rPr lang="ru-RU" sz="2400" b="1" dirty="0" err="1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Йо</a:t>
            </a:r>
            <a:r>
              <a:rPr lang="ru-RU" sz="24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-хо-хо»</a:t>
            </a:r>
            <a:r>
              <a:rPr lang="en-US" sz="24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.</a:t>
            </a:r>
            <a:endParaRPr lang="ru-RU" sz="2400" b="1" dirty="0">
              <a:effectLst/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D427021-791E-2A4C-AA73-91B553798B1C}"/>
              </a:ext>
            </a:extLst>
          </p:cNvPr>
          <p:cNvSpPr txBox="1">
            <a:spLocks/>
          </p:cNvSpPr>
          <p:nvPr/>
        </p:nvSpPr>
        <p:spPr>
          <a:xfrm>
            <a:off x="750479" y="662682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Правила 2-го 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72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B1AA407-5016-6441-9B6B-D9D7B580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BEA2C0-EDC8-ED43-AADE-EF4065F23F11}"/>
              </a:ext>
            </a:extLst>
          </p:cNvPr>
          <p:cNvSpPr txBox="1">
            <a:spLocks/>
          </p:cNvSpPr>
          <p:nvPr/>
        </p:nvSpPr>
        <p:spPr>
          <a:xfrm>
            <a:off x="746033" y="510134"/>
            <a:ext cx="7948334" cy="2848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Бинго</a:t>
            </a:r>
            <a:r>
              <a:rPr lang="en-US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. </a:t>
            </a:r>
            <a:r>
              <a:rPr lang="ru-RU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 тур</a:t>
            </a:r>
            <a:r>
              <a:rPr lang="en-US" sz="5400" b="1" dirty="0">
                <a:solidFill>
                  <a:srgbClr val="22401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dirty="0">
              <a:solidFill>
                <a:srgbClr val="224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7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визитка, конверт&#10;&#10;Автоматически созданное описание">
            <a:extLst>
              <a:ext uri="{FF2B5EF4-FFF2-40B4-BE49-F238E27FC236}">
                <a16:creationId xmlns:a16="http://schemas.microsoft.com/office/drawing/2014/main" id="{0DF20601-F574-E74E-B1A6-ACFD78F8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88E80F2-63AB-F54B-8657-523B3FB50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2162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27BB35-3363-6140-BD38-89A3797C9EAB}"/>
              </a:ext>
            </a:extLst>
          </p:cNvPr>
          <p:cNvSpPr txBox="1">
            <a:spLocks/>
          </p:cNvSpPr>
          <p:nvPr/>
        </p:nvSpPr>
        <p:spPr>
          <a:xfrm>
            <a:off x="771143" y="668516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Заполним бланк вместе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вашими ответами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735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0164E0-7558-9F41-8C48-0FFF1CCB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02B71FC-35C5-2A43-8F4A-482388665CD2}"/>
              </a:ext>
            </a:extLst>
          </p:cNvPr>
          <p:cNvSpPr txBox="1">
            <a:spLocks/>
          </p:cNvSpPr>
          <p:nvPr/>
        </p:nvSpPr>
        <p:spPr>
          <a:xfrm>
            <a:off x="809397" y="510130"/>
            <a:ext cx="7948334" cy="2848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solidFill>
                  <a:srgbClr val="484544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 новых встреч!</a:t>
            </a:r>
            <a:endParaRPr lang="ru-RU" dirty="0">
              <a:solidFill>
                <a:srgbClr val="4845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9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83393B7-4421-1C45-868B-C853BF04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58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69EECAF-FA41-F248-B466-F6661E834B59}"/>
              </a:ext>
            </a:extLst>
          </p:cNvPr>
          <p:cNvSpPr txBox="1">
            <a:spLocks/>
          </p:cNvSpPr>
          <p:nvPr/>
        </p:nvSpPr>
        <p:spPr>
          <a:xfrm>
            <a:off x="761364" y="653162"/>
            <a:ext cx="8166709" cy="71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Что такое деньги?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13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69FF628-AD87-434B-BD07-6D17378A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58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24D7A6-0F77-774B-A87B-91EF21CDD03C}"/>
              </a:ext>
            </a:extLst>
          </p:cNvPr>
          <p:cNvSpPr txBox="1"/>
          <p:nvPr/>
        </p:nvSpPr>
        <p:spPr>
          <a:xfrm>
            <a:off x="783136" y="2167714"/>
            <a:ext cx="926374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rgbClr val="11682E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Деньги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– это главное средство обмена </a:t>
            </a: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 нашем мире, которое дает нам возможность </a:t>
            </a: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приобрести любую вещь, которую мы захотим</a:t>
            </a:r>
            <a:r>
              <a:rPr lang="en-US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.</a:t>
            </a:r>
            <a:endParaRPr lang="ru-RU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FF560D1-E566-D24A-8975-7C87FD67A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364" y="656383"/>
            <a:ext cx="8166709" cy="711059"/>
          </a:xfrm>
        </p:spPr>
        <p:txBody>
          <a:bodyPr anchor="t">
            <a:normAutofit/>
          </a:bodyPr>
          <a:lstStyle/>
          <a:p>
            <a:pPr algn="l"/>
            <a:r>
              <a:rPr lang="ru-RU" sz="4000" b="1" dirty="0">
                <a:effectLst/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Что такое деньги?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2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51CDBF-0695-0F45-9593-C687DD31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99DCD9A-6BA3-9246-9022-22FD643482F8}"/>
              </a:ext>
            </a:extLst>
          </p:cNvPr>
          <p:cNvSpPr txBox="1">
            <a:spLocks/>
          </p:cNvSpPr>
          <p:nvPr/>
        </p:nvSpPr>
        <p:spPr>
          <a:xfrm>
            <a:off x="776739" y="667250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Зачем нужен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семейный бюджет?</a:t>
            </a:r>
            <a:endParaRPr lang="en-US" sz="4000" b="1" dirty="0"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Из чего он состоит?</a:t>
            </a:r>
            <a:endParaRPr lang="ru-RU" sz="4000" dirty="0"/>
          </a:p>
          <a:p>
            <a:pPr algn="l"/>
            <a:endParaRPr lang="ru-RU" sz="4000" b="1" dirty="0"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  <a:p>
            <a:pPr algn="l"/>
            <a:endParaRPr lang="ru-RU" sz="2400" b="1" dirty="0"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5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6FF72B-9FC7-604B-B88C-769BB700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24D7A6-0F77-774B-A87B-91EF21CDD03C}"/>
              </a:ext>
            </a:extLst>
          </p:cNvPr>
          <p:cNvSpPr txBox="1"/>
          <p:nvPr/>
        </p:nvSpPr>
        <p:spPr>
          <a:xfrm>
            <a:off x="776739" y="2159692"/>
            <a:ext cx="92435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1682E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Бюджет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en-US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–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план доходов и расходов семьи, с помощью которого мы можем понять какую сумму денег семья получит в свое распоряжение в следующем месяце и куда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она эти деньги потратит.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Бюджет нужен для планирования доходов и расходов семьи.</a:t>
            </a:r>
          </a:p>
          <a:p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D7CF65E-940F-9F45-87FB-9EEFBC4E991C}"/>
              </a:ext>
            </a:extLst>
          </p:cNvPr>
          <p:cNvSpPr txBox="1">
            <a:spLocks/>
          </p:cNvSpPr>
          <p:nvPr/>
        </p:nvSpPr>
        <p:spPr>
          <a:xfrm>
            <a:off x="776739" y="667250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Зачем нужен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семейный бюджет?</a:t>
            </a:r>
          </a:p>
          <a:p>
            <a:pPr algn="l"/>
            <a:endParaRPr lang="ru-RU" sz="2400" b="1" dirty="0"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6FF72B-9FC7-604B-B88C-769BB700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24D7A6-0F77-774B-A87B-91EF21CDD03C}"/>
              </a:ext>
            </a:extLst>
          </p:cNvPr>
          <p:cNvSpPr txBox="1"/>
          <p:nvPr/>
        </p:nvSpPr>
        <p:spPr>
          <a:xfrm>
            <a:off x="766101" y="2159318"/>
            <a:ext cx="11603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1682E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Доходы</a:t>
            </a:r>
            <a:r>
              <a:rPr lang="ru-RU" sz="2400" i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– вся сумма денег,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которая приходит</a:t>
            </a:r>
            <a:r>
              <a:rPr lang="en-US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 семью в течение месяца;</a:t>
            </a:r>
          </a:p>
          <a:p>
            <a:endParaRPr lang="ru-RU" sz="2400" b="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b="1" dirty="0">
                <a:solidFill>
                  <a:srgbClr val="484544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Расходы</a:t>
            </a:r>
            <a:r>
              <a:rPr lang="ru-RU" sz="2400" i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– все денежные траты семьи </a:t>
            </a:r>
            <a:endParaRPr lang="en-US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на различные товары или услуги в течение месяца.</a:t>
            </a:r>
            <a:endParaRPr lang="ru-RU" sz="2400" b="0" dirty="0">
              <a:effectLst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D7CF65E-940F-9F45-87FB-9EEFBC4E991C}"/>
              </a:ext>
            </a:extLst>
          </p:cNvPr>
          <p:cNvSpPr txBox="1">
            <a:spLocks/>
          </p:cNvSpPr>
          <p:nvPr/>
        </p:nvSpPr>
        <p:spPr>
          <a:xfrm>
            <a:off x="746259" y="652010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Из чего он состоит?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69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31867F-B641-9340-8755-866687A5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88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219AF06-62F1-8844-A87A-FE8AD6D0264B}"/>
              </a:ext>
            </a:extLst>
          </p:cNvPr>
          <p:cNvSpPr txBox="1">
            <a:spLocks/>
          </p:cNvSpPr>
          <p:nvPr/>
        </p:nvSpPr>
        <p:spPr>
          <a:xfrm>
            <a:off x="744083" y="673653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Какие доходы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и расходы есть в семье?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94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31867F-B641-9340-8755-866687A5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8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014A5-9697-194F-B2FF-4D3CD1453528}"/>
              </a:ext>
            </a:extLst>
          </p:cNvPr>
          <p:cNvSpPr txBox="1"/>
          <p:nvPr/>
        </p:nvSpPr>
        <p:spPr>
          <a:xfrm>
            <a:off x="821073" y="2085431"/>
            <a:ext cx="5602587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600" b="1" dirty="0">
                <a:solidFill>
                  <a:srgbClr val="11682E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Доходы</a:t>
            </a:r>
            <a:endParaRPr lang="ru-RU" sz="26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Заработная плата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Социальные выплаты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Доходы от собственности, которой мы владеем</a:t>
            </a:r>
            <a:br>
              <a:rPr lang="en-US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(например, от аренды квартиры)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Доходы от инвестиций </a:t>
            </a:r>
            <a:r>
              <a:rPr lang="en-US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(например, от вклада)</a:t>
            </a:r>
          </a:p>
          <a:p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0E7FD-7AAB-2747-B10F-7CA25C2FC121}"/>
              </a:ext>
            </a:extLst>
          </p:cNvPr>
          <p:cNvSpPr txBox="1"/>
          <p:nvPr/>
        </p:nvSpPr>
        <p:spPr>
          <a:xfrm>
            <a:off x="6596647" y="2085431"/>
            <a:ext cx="5062007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600" b="1" dirty="0">
                <a:solidFill>
                  <a:srgbClr val="484544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Расходы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Питание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Транспорт, ЖКХ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Медикаменты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Образование детей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Одежда, обувь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Развлечения, связь, интернет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sz="2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Выплата долгов, кредитов</a:t>
            </a:r>
          </a:p>
          <a:p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22ECBC-B5C0-3D4C-B4BD-FB8B29EB29C4}"/>
              </a:ext>
            </a:extLst>
          </p:cNvPr>
          <p:cNvSpPr txBox="1">
            <a:spLocks/>
          </p:cNvSpPr>
          <p:nvPr/>
        </p:nvSpPr>
        <p:spPr>
          <a:xfrm>
            <a:off x="744083" y="673653"/>
            <a:ext cx="8166709" cy="245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Какие доходы</a:t>
            </a:r>
          </a:p>
          <a:p>
            <a:pPr algn="l"/>
            <a:r>
              <a:rPr lang="ru-RU" sz="40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и расходы есть в семье?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875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522</Words>
  <Application>Microsoft Macintosh PowerPoint</Application>
  <PresentationFormat>Широкоэкранный</PresentationFormat>
  <Paragraphs>99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.Lucida Grande UI Regular</vt:lpstr>
      <vt:lpstr>Arial</vt:lpstr>
      <vt:lpstr>Calibri</vt:lpstr>
      <vt:lpstr>Calibri Light</vt:lpstr>
      <vt:lpstr>SB Sans Display</vt:lpstr>
      <vt:lpstr>SB Sans Display Semibold</vt:lpstr>
      <vt:lpstr>Тема Office</vt:lpstr>
      <vt:lpstr>Финансовое бинго  </vt:lpstr>
      <vt:lpstr>Давайте вспомним  </vt:lpstr>
      <vt:lpstr>Презентация PowerPoint</vt:lpstr>
      <vt:lpstr>Что такое деньги?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бинго  </dc:title>
  <dc:creator>Сергей Дунаев</dc:creator>
  <cp:lastModifiedBy>Егорова Юлия</cp:lastModifiedBy>
  <cp:revision>55</cp:revision>
  <dcterms:created xsi:type="dcterms:W3CDTF">2020-12-20T08:20:23Z</dcterms:created>
  <dcterms:modified xsi:type="dcterms:W3CDTF">2020-12-29T08:25:01Z</dcterms:modified>
</cp:coreProperties>
</file>